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2"/>
  </p:sldMasterIdLst>
  <p:notesMasterIdLst>
    <p:notesMasterId r:id="rId34"/>
  </p:notesMasterIdLst>
  <p:handoutMasterIdLst>
    <p:handoutMasterId r:id="rId35"/>
  </p:handoutMasterIdLst>
  <p:sldIdLst>
    <p:sldId id="559" r:id="rId3"/>
    <p:sldId id="560" r:id="rId4"/>
    <p:sldId id="616" r:id="rId5"/>
    <p:sldId id="639" r:id="rId6"/>
    <p:sldId id="594" r:id="rId7"/>
    <p:sldId id="596" r:id="rId8"/>
    <p:sldId id="566" r:id="rId9"/>
    <p:sldId id="597" r:id="rId10"/>
    <p:sldId id="634" r:id="rId11"/>
    <p:sldId id="635" r:id="rId12"/>
    <p:sldId id="608" r:id="rId13"/>
    <p:sldId id="636" r:id="rId14"/>
    <p:sldId id="598" r:id="rId15"/>
    <p:sldId id="599" r:id="rId16"/>
    <p:sldId id="600" r:id="rId17"/>
    <p:sldId id="628" r:id="rId18"/>
    <p:sldId id="601" r:id="rId19"/>
    <p:sldId id="620" r:id="rId20"/>
    <p:sldId id="603" r:id="rId21"/>
    <p:sldId id="604" r:id="rId22"/>
    <p:sldId id="605" r:id="rId23"/>
    <p:sldId id="617" r:id="rId24"/>
    <p:sldId id="606" r:id="rId25"/>
    <p:sldId id="607" r:id="rId26"/>
    <p:sldId id="609" r:id="rId27"/>
    <p:sldId id="610" r:id="rId28"/>
    <p:sldId id="611" r:id="rId29"/>
    <p:sldId id="622" r:id="rId30"/>
    <p:sldId id="626" r:id="rId31"/>
    <p:sldId id="627" r:id="rId32"/>
    <p:sldId id="625" r:id="rId33"/>
  </p:sldIdLst>
  <p:sldSz cx="9144000" cy="6858000" type="screen4x3"/>
  <p:notesSz cx="6669088" cy="9928225"/>
  <p:custDataLst>
    <p:custData r:id="rId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3399FF"/>
    <a:srgbClr val="FF1515"/>
    <a:srgbClr val="FF9FFF"/>
    <a:srgbClr val="66FFFF"/>
    <a:srgbClr val="0033CC"/>
    <a:srgbClr val="0D47FF"/>
    <a:srgbClr val="0035DE"/>
    <a:srgbClr val="FFFFFF"/>
    <a:srgbClr val="FF5DFF"/>
    <a:srgbClr val="DF8E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>
    <p:restoredLeft sz="77318" autoAdjust="0"/>
    <p:restoredTop sz="94226" autoAdjust="0"/>
  </p:normalViewPr>
  <p:slideViewPr>
    <p:cSldViewPr>
      <p:cViewPr>
        <p:scale>
          <a:sx n="75" d="100"/>
          <a:sy n="75" d="100"/>
        </p:scale>
        <p:origin x="-744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778062" y="0"/>
            <a:ext cx="2891026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3" tIns="45512" rIns="91023" bIns="455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7963" y="0"/>
            <a:ext cx="2889472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3" tIns="45512" rIns="91023" bIns="45512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8062" y="9430546"/>
            <a:ext cx="2891026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3" tIns="45512" rIns="91023" bIns="455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55" y="9430546"/>
            <a:ext cx="2891025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3" tIns="45512" rIns="91023" bIns="45512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39CD6BF-2EC0-40C2-988E-6F6C2869C9A3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3045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778062" y="0"/>
            <a:ext cx="2891026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3" tIns="45512" rIns="91023" bIns="455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55" y="0"/>
            <a:ext cx="2891025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3" tIns="45512" rIns="91023" bIns="45512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443" y="4716859"/>
            <a:ext cx="5336202" cy="446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3" tIns="45512" rIns="91023" bIns="45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778062" y="9430546"/>
            <a:ext cx="2891026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3" tIns="45512" rIns="91023" bIns="455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55" y="9430546"/>
            <a:ext cx="2891025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3" tIns="45512" rIns="91023" bIns="45512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40A745F7-83A8-4F1B-A1DA-BC5CD25A1CEF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0538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EE4C2-8EAE-4EED-A001-FAB90D7AFBB0}" type="slidenum">
              <a:rPr lang="ar-EG" smtClean="0"/>
              <a:pPr/>
              <a:t>1</a:t>
            </a:fld>
            <a:endParaRPr lang="en-US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592" y="4716859"/>
            <a:ext cx="4891907" cy="4468019"/>
          </a:xfrm>
          <a:noFill/>
          <a:ln/>
        </p:spPr>
        <p:txBody>
          <a:bodyPr/>
          <a:lstStyle/>
          <a:p>
            <a:pPr eaLnBrk="1" hangingPunct="1"/>
            <a:endParaRPr lang="ar-EG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745F7-83A8-4F1B-A1DA-BC5CD25A1CEF}" type="slidenum">
              <a:rPr lang="ar-EG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altLang="ar-EG" smtClean="0"/>
          </a:p>
          <a:p>
            <a:endParaRPr lang="ar-EG" altLang="ar-EG" smtClean="0"/>
          </a:p>
          <a:p>
            <a:endParaRPr lang="ar-EG" altLang="ar-EG" smtClean="0"/>
          </a:p>
        </p:txBody>
      </p:sp>
      <p:sp>
        <p:nvSpPr>
          <p:cNvPr id="2765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B149C0-9FAF-463B-A88E-62C23194A6A8}" type="slidenum">
              <a:rPr lang="ar-EG" altLang="ar-EG" smtClean="0"/>
              <a:pPr/>
              <a:t>22</a:t>
            </a:fld>
            <a:endParaRPr lang="en-US" altLang="ar-EG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altLang="ar-EG" smtClean="0"/>
          </a:p>
          <a:p>
            <a:endParaRPr lang="ar-EG" altLang="ar-EG" smtClean="0"/>
          </a:p>
          <a:p>
            <a:endParaRPr lang="ar-EG" altLang="ar-EG" smtClean="0"/>
          </a:p>
        </p:txBody>
      </p:sp>
      <p:sp>
        <p:nvSpPr>
          <p:cNvPr id="2765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B149C0-9FAF-463B-A88E-62C23194A6A8}" type="slidenum">
              <a:rPr lang="ar-EG" altLang="ar-EG" smtClean="0"/>
              <a:pPr/>
              <a:t>23</a:t>
            </a:fld>
            <a:endParaRPr lang="en-US" altLang="ar-EG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altLang="ar-EG" smtClean="0"/>
          </a:p>
          <a:p>
            <a:endParaRPr lang="ar-EG" altLang="ar-EG" smtClean="0"/>
          </a:p>
          <a:p>
            <a:endParaRPr lang="ar-EG" altLang="ar-EG" smtClean="0"/>
          </a:p>
        </p:txBody>
      </p:sp>
      <p:sp>
        <p:nvSpPr>
          <p:cNvPr id="2765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B149C0-9FAF-463B-A88E-62C23194A6A8}" type="slidenum">
              <a:rPr lang="ar-EG" altLang="ar-EG" smtClean="0"/>
              <a:pPr/>
              <a:t>24</a:t>
            </a:fld>
            <a:endParaRPr lang="en-US" altLang="ar-EG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altLang="ar-EG" smtClean="0"/>
          </a:p>
          <a:p>
            <a:endParaRPr lang="ar-EG" altLang="ar-EG" smtClean="0"/>
          </a:p>
          <a:p>
            <a:endParaRPr lang="ar-EG" altLang="ar-EG" smtClean="0"/>
          </a:p>
        </p:txBody>
      </p:sp>
      <p:sp>
        <p:nvSpPr>
          <p:cNvPr id="2765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B149C0-9FAF-463B-A88E-62C23194A6A8}" type="slidenum">
              <a:rPr lang="ar-EG" altLang="ar-EG" smtClean="0"/>
              <a:pPr/>
              <a:t>25</a:t>
            </a:fld>
            <a:endParaRPr lang="en-US" altLang="ar-EG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altLang="ar-EG" smtClean="0"/>
          </a:p>
          <a:p>
            <a:endParaRPr lang="ar-EG" altLang="ar-EG" smtClean="0"/>
          </a:p>
          <a:p>
            <a:endParaRPr lang="ar-EG" altLang="ar-EG" smtClean="0"/>
          </a:p>
        </p:txBody>
      </p:sp>
      <p:sp>
        <p:nvSpPr>
          <p:cNvPr id="2765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B149C0-9FAF-463B-A88E-62C23194A6A8}" type="slidenum">
              <a:rPr lang="ar-EG" altLang="ar-EG" smtClean="0"/>
              <a:pPr/>
              <a:t>26</a:t>
            </a:fld>
            <a:endParaRPr lang="en-US" altLang="ar-EG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altLang="ar-EG" smtClean="0"/>
          </a:p>
          <a:p>
            <a:endParaRPr lang="ar-EG" altLang="ar-EG" smtClean="0"/>
          </a:p>
          <a:p>
            <a:endParaRPr lang="ar-EG" altLang="ar-EG" smtClean="0"/>
          </a:p>
        </p:txBody>
      </p:sp>
      <p:sp>
        <p:nvSpPr>
          <p:cNvPr id="2765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B149C0-9FAF-463B-A88E-62C23194A6A8}" type="slidenum">
              <a:rPr lang="ar-EG" altLang="ar-EG" smtClean="0"/>
              <a:pPr/>
              <a:t>27</a:t>
            </a:fld>
            <a:endParaRPr lang="en-US" altLang="ar-EG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altLang="ar-EG" smtClean="0"/>
          </a:p>
          <a:p>
            <a:endParaRPr lang="ar-EG" altLang="ar-EG" smtClean="0"/>
          </a:p>
          <a:p>
            <a:endParaRPr lang="ar-EG" altLang="ar-EG" smtClean="0"/>
          </a:p>
        </p:txBody>
      </p:sp>
      <p:sp>
        <p:nvSpPr>
          <p:cNvPr id="2765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B149C0-9FAF-463B-A88E-62C23194A6A8}" type="slidenum">
              <a:rPr lang="ar-EG" altLang="ar-EG" smtClean="0"/>
              <a:pPr/>
              <a:t>28</a:t>
            </a:fld>
            <a:endParaRPr lang="en-US" altLang="ar-E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DB403-F42C-4010-9056-D8BED97F3B26}" type="slidenum">
              <a:rPr lang="ar-EG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altLang="ar-EG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DB403-F42C-4010-9056-D8BED97F3B26}" type="slidenum">
              <a:rPr lang="ar-EG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altLang="ar-EG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DB403-F42C-4010-9056-D8BED97F3B26}" type="slidenum">
              <a:rPr lang="ar-EG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altLang="ar-EG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DB403-F42C-4010-9056-D8BED97F3B26}" type="slidenum">
              <a:rPr lang="ar-EG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altLang="ar-EG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DB403-F42C-4010-9056-D8BED97F3B26}" type="slidenum">
              <a:rPr lang="ar-EG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altLang="ar-EG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DB403-F42C-4010-9056-D8BED97F3B26}" type="slidenum">
              <a:rPr lang="ar-EG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altLang="ar-EG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altLang="ar-EG" dirty="0" smtClean="0"/>
          </a:p>
          <a:p>
            <a:endParaRPr lang="ar-EG" altLang="ar-EG" dirty="0" smtClean="0"/>
          </a:p>
          <a:p>
            <a:endParaRPr lang="ar-EG" altLang="ar-EG" dirty="0" smtClean="0"/>
          </a:p>
        </p:txBody>
      </p:sp>
      <p:sp>
        <p:nvSpPr>
          <p:cNvPr id="2765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B149C0-9FAF-463B-A88E-62C23194A6A8}" type="slidenum">
              <a:rPr lang="ar-EG" altLang="ar-EG" smtClean="0"/>
              <a:pPr/>
              <a:t>11</a:t>
            </a:fld>
            <a:endParaRPr lang="en-US" altLang="ar-EG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altLang="ar-EG" dirty="0" smtClean="0"/>
          </a:p>
          <a:p>
            <a:endParaRPr lang="ar-EG" altLang="ar-EG" dirty="0" smtClean="0"/>
          </a:p>
          <a:p>
            <a:endParaRPr lang="ar-EG" altLang="ar-EG" dirty="0" smtClean="0"/>
          </a:p>
        </p:txBody>
      </p:sp>
      <p:sp>
        <p:nvSpPr>
          <p:cNvPr id="2765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B149C0-9FAF-463B-A88E-62C23194A6A8}" type="slidenum">
              <a:rPr lang="ar-EG" altLang="ar-EG" smtClean="0"/>
              <a:pPr/>
              <a:t>12</a:t>
            </a:fld>
            <a:endParaRPr lang="en-US" altLang="ar-E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3A6F1-6C9E-4A45-9B75-AAB3F744D933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49A39-2D39-4F9D-80EF-EE2CBA4E6AF9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352C2-6FD5-4BCB-9C0D-B36DB0DD5042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4F7DD-B7DA-4E51-8DD5-6DB2548D823B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F9853-912F-4552-BA3D-71B727AB22BE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عنوان وأربعة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22AC7-DE89-4472-879F-DFC08116C78D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9" descr="HRNew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3" y="98425"/>
            <a:ext cx="8763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03902-6CFC-401A-B610-76BFB14C671F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E1269-F58F-4DF4-BA4A-33347138E3A8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59BA9-CFF9-4761-B30E-C0E6253ED215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36AA2-0F3E-47EB-BEC7-799444B8B7FB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D36E2-FFD5-4845-8722-3CB69C13C4C7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4AA1F-DB88-48C5-91C0-F322891CB4EA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84B8E-E4F5-4573-9BFE-451080B4F7E1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DFEFE-5E88-4383-BC31-D8866389554A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chemeClr val="hlink"/>
            </a:gs>
            <a:gs pos="100000">
              <a:schemeClr val="tx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أنماط النص الرئيسي</a:t>
            </a:r>
          </a:p>
          <a:p>
            <a:pPr lvl="1"/>
            <a:r>
              <a:rPr lang="ar-EG" smtClean="0"/>
              <a:t>المستوى الثاني</a:t>
            </a:r>
          </a:p>
          <a:p>
            <a:pPr lvl="2"/>
            <a:r>
              <a:rPr lang="ar-EG" smtClean="0"/>
              <a:t>المستوى الثالث</a:t>
            </a:r>
          </a:p>
          <a:p>
            <a:pPr lvl="3"/>
            <a:r>
              <a:rPr lang="ar-EG" smtClean="0"/>
              <a:t>المستوى الرابع</a:t>
            </a:r>
          </a:p>
          <a:p>
            <a:pPr lvl="4"/>
            <a:r>
              <a:rPr lang="ar-EG" smtClean="0"/>
              <a:t>المستوى الخامس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722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6FE9F851-240A-47E6-9E2B-EE3CB09DCC01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71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</p:sldLayoutIdLst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&#1588;&#1593;&#1585;%20&#1588;&#1575;&#1574;&#1593;&#1575;&#1578;.wm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&#1581;&#1590;&#1575;&#1585;&#1577;%20&#1575;&#1604;&#1575;&#1606;&#1583;&#1604;&#1587;.wmv" TargetMode="Externa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&#1575;&#1604;&#1588;&#1575;&#1574;&#1593;&#1575;&#1578;.wmv" TargetMode="Externa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&#1578;&#1602;&#1585;&#1610;&#1585;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701675" y="179388"/>
            <a:ext cx="7704138" cy="620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>
              <a:defRPr/>
            </a:pPr>
            <a:endParaRPr lang="en-US" sz="4000" b="1" u="sng" dirty="0">
              <a:solidFill>
                <a:srgbClr val="FFFF66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786322"/>
            <a:ext cx="8001056" cy="830997"/>
          </a:xfrm>
          <a:prstGeom prst="rect">
            <a:avLst/>
          </a:prstGeom>
          <a:solidFill>
            <a:srgbClr val="800000"/>
          </a:solidFill>
          <a:ln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4800" b="1" dirty="0" smtClean="0">
                <a:solidFill>
                  <a:srgbClr val="FFFF66"/>
                </a:solidFill>
                <a:cs typeface="PT Bold Heading" pitchFamily="2" charset="-78"/>
              </a:rPr>
              <a:t>سيكولوجية الشائعات</a:t>
            </a:r>
          </a:p>
        </p:txBody>
      </p:sp>
      <p:pic>
        <p:nvPicPr>
          <p:cNvPr id="6" name="صورة 9" descr="HR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714356"/>
            <a:ext cx="350046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نجمة ذات 5 نقاط 6">
            <a:hlinkClick r:id="rId4" action="ppaction://hlinkfile"/>
          </p:cNvPr>
          <p:cNvSpPr/>
          <p:nvPr/>
        </p:nvSpPr>
        <p:spPr bwMode="auto">
          <a:xfrm>
            <a:off x="928662" y="4214818"/>
            <a:ext cx="428628" cy="35719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FF0000"/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117"/>
          <p:cNvSpPr>
            <a:spLocks noChangeArrowheads="1" noChangeShapeType="1" noTextEdit="1"/>
          </p:cNvSpPr>
          <p:nvPr/>
        </p:nvSpPr>
        <p:spPr bwMode="auto">
          <a:xfrm>
            <a:off x="1752600" y="152400"/>
            <a:ext cx="5638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hangingPunct="0">
              <a:defRPr/>
            </a:pPr>
            <a:endParaRPr lang="ar-EG" sz="6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  <p:cxnSp>
        <p:nvCxnSpPr>
          <p:cNvPr id="4" name="رابط مستقيم 13"/>
          <p:cNvCxnSpPr/>
          <p:nvPr/>
        </p:nvCxnSpPr>
        <p:spPr>
          <a:xfrm rot="10800000">
            <a:off x="0" y="1219200"/>
            <a:ext cx="91440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81200" y="3640138"/>
            <a:ext cx="5761038" cy="534987"/>
          </a:xfrm>
          <a:prstGeom prst="rect">
            <a:avLst/>
          </a:prstGeom>
        </p:spPr>
        <p:txBody>
          <a:bodyPr>
            <a:spAutoFit/>
          </a:bodyPr>
          <a:lstStyle/>
          <a:p>
            <a:pPr lvl="3">
              <a:lnSpc>
                <a:spcPct val="80000"/>
              </a:lnSpc>
              <a:spcBef>
                <a:spcPct val="20000"/>
              </a:spcBef>
              <a:defRPr/>
            </a:pPr>
            <a:endParaRPr lang="ar-SA" sz="3600" b="1" kern="0" dirty="0">
              <a:solidFill>
                <a:srgbClr val="FCF48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  <a:cs typeface="Arial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2214546" y="4231899"/>
            <a:ext cx="6370624" cy="59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ar-EG" sz="2500" b="1" dirty="0" smtClean="0">
              <a:solidFill>
                <a:srgbClr val="FFFFFF"/>
              </a:solidFill>
            </a:endParaRPr>
          </a:p>
        </p:txBody>
      </p:sp>
      <p:pic>
        <p:nvPicPr>
          <p:cNvPr id="5138" name="Picture 9" descr="HRNew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1063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4"/>
          <p:cNvSpPr txBox="1"/>
          <p:nvPr/>
        </p:nvSpPr>
        <p:spPr>
          <a:xfrm>
            <a:off x="1357290" y="357166"/>
            <a:ext cx="7072362" cy="646331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3600" b="1" dirty="0" smtClean="0">
                <a:solidFill>
                  <a:srgbClr val="FFFF66"/>
                </a:solidFill>
                <a:cs typeface="PT Bold Heading" pitchFamily="2" charset="-78"/>
              </a:rPr>
              <a:t>التفسيرات النفسية للشائعة</a:t>
            </a:r>
          </a:p>
        </p:txBody>
      </p:sp>
      <p:sp>
        <p:nvSpPr>
          <p:cNvPr id="26" name="شكل بيضاوي 25"/>
          <p:cNvSpPr/>
          <p:nvPr/>
        </p:nvSpPr>
        <p:spPr bwMode="auto">
          <a:xfrm>
            <a:off x="71405" y="6286520"/>
            <a:ext cx="714381" cy="500042"/>
          </a:xfrm>
          <a:prstGeom prst="ellipse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algn="ctr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Arial" pitchFamily="34" charset="0"/>
              </a:rPr>
              <a:t>3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14282" y="1214422"/>
            <a:ext cx="8370888" cy="59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ar-EG" sz="2500" b="1" dirty="0" smtClean="0">
              <a:solidFill>
                <a:srgbClr val="FFFFFF"/>
              </a:solidFill>
            </a:endParaRPr>
          </a:p>
        </p:txBody>
      </p:sp>
      <p:sp>
        <p:nvSpPr>
          <p:cNvPr id="12" name="شكل بيضاوي 11"/>
          <p:cNvSpPr/>
          <p:nvPr/>
        </p:nvSpPr>
        <p:spPr bwMode="auto">
          <a:xfrm>
            <a:off x="8643966" y="2143116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شكل بيضاوي 13"/>
          <p:cNvSpPr/>
          <p:nvPr/>
        </p:nvSpPr>
        <p:spPr bwMode="auto">
          <a:xfrm>
            <a:off x="71406" y="6286520"/>
            <a:ext cx="714381" cy="500042"/>
          </a:xfrm>
          <a:prstGeom prst="ellipse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algn="ctr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Arial" pitchFamily="34" charset="0"/>
              </a:rPr>
              <a:t>4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14282" y="2071678"/>
            <a:ext cx="83582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يرى فريق كبير من علماء النفس أن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إنتشار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الشائعة يعتمد جزئياً </a:t>
            </a:r>
            <a:b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</a:b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على نظرية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الجيشطلت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(</a:t>
            </a:r>
            <a:r>
              <a:rPr lang="en-US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Gestalt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)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والتى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تؤكد على أن الإدراك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الحسى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للأشياء يميل نحو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البساطه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والإحساس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بالإكتمال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والشائعات تنبثق لتشرح المواقف المميزة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التى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تُهم الفرد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وتريحة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نفسيا من التوتر والحيرة.</a:t>
            </a:r>
            <a:endParaRPr lang="en-US" altLang="ar-EG" sz="2500" b="1" dirty="0" smtClean="0">
              <a:solidFill>
                <a:schemeClr val="bg1"/>
              </a:solidFill>
              <a:cs typeface="PT Bold Heading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4714876" y="1428736"/>
            <a:ext cx="4143404" cy="523220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EG" altLang="ar-EG" sz="2800" b="1" dirty="0" err="1" smtClean="0">
                <a:solidFill>
                  <a:srgbClr val="FFFF00"/>
                </a:solidFill>
                <a:cs typeface="PT Bold Heading" pitchFamily="2" charset="-78"/>
              </a:rPr>
              <a:t>نطرية</a:t>
            </a:r>
            <a:r>
              <a:rPr lang="ar-EG" altLang="ar-EG" sz="2800" b="1" dirty="0" smtClean="0">
                <a:solidFill>
                  <a:srgbClr val="FFFF00"/>
                </a:solidFill>
                <a:cs typeface="PT Bold Heading" pitchFamily="2" charset="-78"/>
              </a:rPr>
              <a:t> </a:t>
            </a:r>
            <a:r>
              <a:rPr lang="ar-EG" altLang="ar-EG" sz="2800" b="1" dirty="0" err="1" smtClean="0">
                <a:solidFill>
                  <a:srgbClr val="FFFF00"/>
                </a:solidFill>
                <a:cs typeface="PT Bold Heading" pitchFamily="2" charset="-78"/>
              </a:rPr>
              <a:t>الجشطلت</a:t>
            </a:r>
            <a:r>
              <a:rPr lang="ar-EG" altLang="ar-EG" sz="2800" b="1" dirty="0" smtClean="0">
                <a:solidFill>
                  <a:srgbClr val="FFFF00"/>
                </a:solidFill>
                <a:cs typeface="PT Bold Heading" pitchFamily="2" charset="-78"/>
              </a:rPr>
              <a:t>/ </a:t>
            </a:r>
            <a:r>
              <a:rPr lang="ar-EG" altLang="ar-EG" sz="2800" b="1" dirty="0" err="1" smtClean="0">
                <a:solidFill>
                  <a:srgbClr val="FFFF00"/>
                </a:solidFill>
                <a:cs typeface="PT Bold Heading" pitchFamily="2" charset="-78"/>
              </a:rPr>
              <a:t>الجشتالت</a:t>
            </a:r>
            <a:endParaRPr lang="en-US" altLang="ar-EG" sz="2800" b="1" dirty="0" smtClean="0">
              <a:solidFill>
                <a:srgbClr val="FFFF00"/>
              </a:solidFill>
              <a:cs typeface="PT Bold Heading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256"/>
            <a:ext cx="3857652" cy="1747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0612" y="4286256"/>
            <a:ext cx="3943354" cy="1785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889750" cy="757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ar-EG" sz="138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cs typeface="PT Bold Heading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 rot="10800000">
            <a:off x="0" y="1219200"/>
            <a:ext cx="91440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4"/>
          <p:cNvSpPr txBox="1"/>
          <p:nvPr/>
        </p:nvSpPr>
        <p:spPr>
          <a:xfrm>
            <a:off x="1142976" y="285728"/>
            <a:ext cx="785818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altLang="ar-EG" sz="2800" b="1" dirty="0" smtClean="0">
                <a:solidFill>
                  <a:srgbClr val="FFFF00"/>
                </a:solidFill>
                <a:cs typeface="PT Bold Heading" pitchFamily="2" charset="-78"/>
              </a:rPr>
              <a:t>أهداف الشائعات</a:t>
            </a:r>
          </a:p>
        </p:txBody>
      </p:sp>
      <p:sp>
        <p:nvSpPr>
          <p:cNvPr id="7" name="شكل بيضاوي 6"/>
          <p:cNvSpPr/>
          <p:nvPr/>
        </p:nvSpPr>
        <p:spPr bwMode="auto">
          <a:xfrm>
            <a:off x="71405" y="6286520"/>
            <a:ext cx="714381" cy="500042"/>
          </a:xfrm>
          <a:prstGeom prst="ellipse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algn="ctr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Arial" pitchFamily="34" charset="0"/>
              </a:rPr>
              <a:t>19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285720" y="2005490"/>
            <a:ext cx="8215370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rtl="1">
              <a:spcBef>
                <a:spcPct val="20000"/>
              </a:spcBef>
              <a:buClr>
                <a:srgbClr val="86D1EC"/>
              </a:buClr>
              <a:buSzPct val="90000"/>
            </a:pPr>
            <a:r>
              <a:rPr lang="ar-EG" altLang="ar-EG" sz="2800" b="1" dirty="0" smtClean="0">
                <a:solidFill>
                  <a:schemeClr val="bg1"/>
                </a:solidFill>
                <a:cs typeface="PT Bold Heading" pitchFamily="2" charset="-78"/>
              </a:rPr>
              <a:t>إثارة الفتن .</a:t>
            </a:r>
          </a:p>
          <a:p>
            <a:pPr marL="514350" lvl="0" indent="-514350" algn="ctr" rtl="1">
              <a:spcBef>
                <a:spcPct val="20000"/>
              </a:spcBef>
              <a:buClr>
                <a:srgbClr val="86D1EC"/>
              </a:buClr>
              <a:buSzPct val="90000"/>
            </a:pPr>
            <a:r>
              <a:rPr lang="ar-EG" altLang="ar-EG" sz="2800" b="1" dirty="0" smtClean="0">
                <a:solidFill>
                  <a:srgbClr val="FFFF00"/>
                </a:solidFill>
                <a:latin typeface="+mn-lt"/>
                <a:cs typeface="PT Bold Heading" pitchFamily="2" charset="-78"/>
              </a:rPr>
              <a:t>الإساءة الشخصية للفرد 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.</a:t>
            </a:r>
          </a:p>
          <a:p>
            <a:pPr marL="342900" indent="-342900" algn="ctr" rtl="1">
              <a:spcBef>
                <a:spcPct val="20000"/>
              </a:spcBef>
              <a:buClr>
                <a:srgbClr val="86D1EC"/>
              </a:buClr>
              <a:buSzPct val="90000"/>
            </a:pPr>
            <a:r>
              <a:rPr lang="ar-EG" altLang="ar-EG" sz="2800" b="1" dirty="0" smtClean="0">
                <a:solidFill>
                  <a:schemeClr val="bg1"/>
                </a:solidFill>
                <a:cs typeface="PT Bold Heading" pitchFamily="2" charset="-78"/>
              </a:rPr>
              <a:t>التحريض لقيام الثورات .</a:t>
            </a:r>
          </a:p>
          <a:p>
            <a:pPr lvl="0" algn="ctr" rtl="1">
              <a:spcBef>
                <a:spcPct val="20000"/>
              </a:spcBef>
              <a:buClr>
                <a:srgbClr val="86D1EC"/>
              </a:buClr>
              <a:buSzPct val="90000"/>
            </a:pPr>
            <a:r>
              <a:rPr lang="ar-EG" altLang="ar-EG" sz="2800" b="1" dirty="0" smtClean="0">
                <a:solidFill>
                  <a:srgbClr val="FFFF00"/>
                </a:solidFill>
                <a:latin typeface="+mn-lt"/>
                <a:cs typeface="PT Bold Heading" pitchFamily="2" charset="-78"/>
              </a:rPr>
              <a:t>خفض الروح المعنوية للشعب .</a:t>
            </a:r>
          </a:p>
          <a:p>
            <a:pPr marL="342900" lvl="0" indent="-342900" algn="ctr" rtl="1">
              <a:lnSpc>
                <a:spcPct val="120000"/>
              </a:lnSpc>
              <a:spcBef>
                <a:spcPct val="20000"/>
              </a:spcBef>
              <a:buClr>
                <a:srgbClr val="86D1EC"/>
              </a:buClr>
              <a:buSzPct val="90000"/>
            </a:pPr>
            <a:r>
              <a:rPr lang="ar-EG" altLang="ar-EG" sz="2800" b="1" dirty="0" smtClean="0">
                <a:solidFill>
                  <a:schemeClr val="bg1"/>
                </a:solidFill>
                <a:cs typeface="PT Bold Heading" pitchFamily="2" charset="-78"/>
              </a:rPr>
              <a:t>الإضرار بالقوات المسلحة .</a:t>
            </a:r>
          </a:p>
          <a:p>
            <a:pPr marL="441325" lvl="0" indent="-441325" algn="ctr" rtl="1">
              <a:lnSpc>
                <a:spcPct val="120000"/>
              </a:lnSpc>
              <a:spcBef>
                <a:spcPct val="20000"/>
              </a:spcBef>
              <a:buClr>
                <a:srgbClr val="86D1EC"/>
              </a:buClr>
              <a:buSzPct val="90000"/>
            </a:pPr>
            <a:r>
              <a:rPr lang="ar-EG" altLang="ar-EG" sz="2800" b="1" dirty="0" smtClean="0">
                <a:solidFill>
                  <a:srgbClr val="FFFF00"/>
                </a:solidFill>
                <a:latin typeface="+mn-lt"/>
                <a:cs typeface="PT Bold Heading" pitchFamily="2" charset="-78"/>
              </a:rPr>
              <a:t>إحداث توتر </a:t>
            </a:r>
            <a:r>
              <a:rPr lang="ar-EG" altLang="ar-EG" sz="2800" b="1" dirty="0" err="1" smtClean="0">
                <a:solidFill>
                  <a:srgbClr val="FFFF00"/>
                </a:solidFill>
                <a:latin typeface="+mn-lt"/>
                <a:cs typeface="PT Bold Heading" pitchFamily="2" charset="-78"/>
              </a:rPr>
              <a:t>فى</a:t>
            </a:r>
            <a:r>
              <a:rPr lang="ar-EG" altLang="ar-EG" sz="2800" b="1" dirty="0" smtClean="0">
                <a:solidFill>
                  <a:srgbClr val="FFFF00"/>
                </a:solidFill>
                <a:latin typeface="+mn-lt"/>
                <a:cs typeface="PT Bold Heading" pitchFamily="2" charset="-78"/>
              </a:rPr>
              <a:t> العلاقات بين القوات المتحالفة والصديقة </a:t>
            </a:r>
            <a:r>
              <a:rPr lang="ar-EG" sz="25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571612"/>
            <a:ext cx="2571767" cy="1954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571612"/>
            <a:ext cx="235745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نجمة ذات 5 نقاط 8">
            <a:hlinkClick r:id="rId5" action="ppaction://hlinkfile"/>
          </p:cNvPr>
          <p:cNvSpPr/>
          <p:nvPr/>
        </p:nvSpPr>
        <p:spPr bwMode="auto">
          <a:xfrm>
            <a:off x="1285852" y="5500702"/>
            <a:ext cx="428628" cy="35719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FF0000"/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889750" cy="757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ar-EG" sz="138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cs typeface="PT Bold Heading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 rot="10800000">
            <a:off x="0" y="1219200"/>
            <a:ext cx="91440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4"/>
          <p:cNvSpPr txBox="1"/>
          <p:nvPr/>
        </p:nvSpPr>
        <p:spPr>
          <a:xfrm>
            <a:off x="1142976" y="285728"/>
            <a:ext cx="785818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altLang="ar-EG" sz="2800" b="1" dirty="0" smtClean="0">
                <a:solidFill>
                  <a:srgbClr val="FFFF00"/>
                </a:solidFill>
                <a:cs typeface="PT Bold Heading" pitchFamily="2" charset="-78"/>
              </a:rPr>
              <a:t>دوافع إطلاق الشائعة </a:t>
            </a:r>
          </a:p>
        </p:txBody>
      </p:sp>
      <p:sp>
        <p:nvSpPr>
          <p:cNvPr id="7" name="شكل بيضاوي 6"/>
          <p:cNvSpPr/>
          <p:nvPr/>
        </p:nvSpPr>
        <p:spPr bwMode="auto">
          <a:xfrm>
            <a:off x="71405" y="6286520"/>
            <a:ext cx="714381" cy="500042"/>
          </a:xfrm>
          <a:prstGeom prst="ellipse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algn="ctr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Arial" pitchFamily="34" charset="0"/>
              </a:rPr>
              <a:t>19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4" name="سحابة 13"/>
          <p:cNvSpPr/>
          <p:nvPr/>
        </p:nvSpPr>
        <p:spPr bwMode="auto">
          <a:xfrm>
            <a:off x="6000760" y="1571612"/>
            <a:ext cx="2357454" cy="200026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sz="2800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2800" dirty="0" smtClean="0">
                <a:solidFill>
                  <a:srgbClr val="C00000"/>
                </a:solidFill>
                <a:cs typeface="PT Bold Heading" pitchFamily="2" charset="-78"/>
              </a:rPr>
              <a:t>العدوانية</a:t>
            </a:r>
            <a:r>
              <a:rPr lang="ar-EG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</a:p>
        </p:txBody>
      </p:sp>
      <p:sp>
        <p:nvSpPr>
          <p:cNvPr id="16" name="سحابة 15"/>
          <p:cNvSpPr/>
          <p:nvPr/>
        </p:nvSpPr>
        <p:spPr bwMode="auto">
          <a:xfrm>
            <a:off x="857224" y="1571612"/>
            <a:ext cx="2357454" cy="200026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sz="2800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2800" dirty="0" smtClean="0">
                <a:solidFill>
                  <a:srgbClr val="FF0000"/>
                </a:solidFill>
                <a:cs typeface="PT Bold Heading" pitchFamily="2" charset="-78"/>
              </a:rPr>
              <a:t> </a:t>
            </a:r>
            <a:r>
              <a:rPr lang="ar-EG" sz="2800" dirty="0" smtClean="0">
                <a:solidFill>
                  <a:srgbClr val="C00000"/>
                </a:solidFill>
                <a:cs typeface="PT Bold Heading" pitchFamily="2" charset="-78"/>
              </a:rPr>
              <a:t>الإسقاط</a:t>
            </a:r>
            <a:endParaRPr lang="ar-EG" dirty="0" smtClean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17" name="سحابة 16"/>
          <p:cNvSpPr/>
          <p:nvPr/>
        </p:nvSpPr>
        <p:spPr bwMode="auto">
          <a:xfrm>
            <a:off x="5929322" y="4071942"/>
            <a:ext cx="2357454" cy="200026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sz="2800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2800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ar-EG" sz="2800" dirty="0" err="1" smtClean="0">
                <a:solidFill>
                  <a:srgbClr val="C00000"/>
                </a:solidFill>
                <a:cs typeface="PT Bold Heading" pitchFamily="2" charset="-78"/>
              </a:rPr>
              <a:t>التنبوء</a:t>
            </a:r>
            <a:endParaRPr lang="ar-EG" dirty="0" smtClean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18" name="سحابة 17"/>
          <p:cNvSpPr/>
          <p:nvPr/>
        </p:nvSpPr>
        <p:spPr bwMode="auto">
          <a:xfrm>
            <a:off x="785786" y="4071942"/>
            <a:ext cx="2928958" cy="200026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sz="2800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2800" dirty="0" smtClean="0">
                <a:solidFill>
                  <a:srgbClr val="C00000"/>
                </a:solidFill>
                <a:cs typeface="PT Bold Heading" pitchFamily="2" charset="-78"/>
              </a:rPr>
              <a:t>جذب </a:t>
            </a:r>
            <a:r>
              <a:rPr lang="ar-EG" sz="2800" dirty="0" err="1" smtClean="0">
                <a:solidFill>
                  <a:srgbClr val="C00000"/>
                </a:solidFill>
                <a:cs typeface="PT Bold Heading" pitchFamily="2" charset="-78"/>
              </a:rPr>
              <a:t>الإنتباه</a:t>
            </a:r>
            <a:endParaRPr lang="ar-EG" dirty="0" smtClean="0">
              <a:solidFill>
                <a:srgbClr val="C00000"/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9" descr="HRNew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1063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شكل بيضاوي 12"/>
          <p:cNvSpPr/>
          <p:nvPr/>
        </p:nvSpPr>
        <p:spPr bwMode="auto">
          <a:xfrm>
            <a:off x="71405" y="6286520"/>
            <a:ext cx="714381" cy="500042"/>
          </a:xfrm>
          <a:prstGeom prst="ellipse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algn="ctr"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</a:rPr>
              <a:t>8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1357290" y="285728"/>
            <a:ext cx="7072362" cy="646331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3600" b="1" dirty="0" smtClean="0">
                <a:solidFill>
                  <a:srgbClr val="FFFF66"/>
                </a:solidFill>
                <a:cs typeface="PT Bold Heading" pitchFamily="2" charset="-78"/>
              </a:rPr>
              <a:t>العوامل </a:t>
            </a:r>
            <a:r>
              <a:rPr lang="ar-EG" sz="3600" b="1" dirty="0" err="1" smtClean="0">
                <a:solidFill>
                  <a:srgbClr val="FFFF66"/>
                </a:solidFill>
                <a:cs typeface="PT Bold Heading" pitchFamily="2" charset="-78"/>
              </a:rPr>
              <a:t>المهيئة</a:t>
            </a:r>
            <a:r>
              <a:rPr lang="ar-EG" sz="3600" b="1" dirty="0" smtClean="0">
                <a:solidFill>
                  <a:srgbClr val="FFFF66"/>
                </a:solidFill>
                <a:cs typeface="PT Bold Heading" pitchFamily="2" charset="-78"/>
              </a:rPr>
              <a:t> لنشأة الشائعة </a:t>
            </a:r>
          </a:p>
        </p:txBody>
      </p:sp>
      <p:sp>
        <p:nvSpPr>
          <p:cNvPr id="16" name="WordArt 3"/>
          <p:cNvSpPr>
            <a:spLocks noChangeArrowheads="1" noChangeShapeType="1" noTextEdit="1"/>
          </p:cNvSpPr>
          <p:nvPr/>
        </p:nvSpPr>
        <p:spPr bwMode="auto">
          <a:xfrm>
            <a:off x="2087563" y="2168525"/>
            <a:ext cx="48672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ar-EG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مخطط انسيابي: شريط مثقب 16"/>
          <p:cNvSpPr/>
          <p:nvPr/>
        </p:nvSpPr>
        <p:spPr bwMode="auto">
          <a:xfrm>
            <a:off x="571472" y="1214422"/>
            <a:ext cx="8072494" cy="1000132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sz="3600" b="1" dirty="0" smtClean="0">
                <a:solidFill>
                  <a:srgbClr val="FF0000"/>
                </a:solidFill>
                <a:cs typeface="PT Bold Heading" pitchFamily="2" charset="-78"/>
              </a:rPr>
              <a:t>العوامل المتصلة بالموضوع</a:t>
            </a:r>
            <a:endParaRPr lang="en-US" sz="3600" b="1" dirty="0" smtClean="0">
              <a:solidFill>
                <a:srgbClr val="FF0000"/>
              </a:solidFill>
              <a:cs typeface="PT Bold Heading" pitchFamily="2" charset="-78"/>
            </a:endParaRPr>
          </a:p>
        </p:txBody>
      </p:sp>
      <p:cxnSp>
        <p:nvCxnSpPr>
          <p:cNvPr id="19" name="رابط مستقيم 7"/>
          <p:cNvCxnSpPr/>
          <p:nvPr/>
        </p:nvCxnSpPr>
        <p:spPr>
          <a:xfrm rot="10800000">
            <a:off x="0" y="1141395"/>
            <a:ext cx="91440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شكل بيضاوي 19"/>
          <p:cNvSpPr/>
          <p:nvPr/>
        </p:nvSpPr>
        <p:spPr bwMode="auto">
          <a:xfrm>
            <a:off x="8715404" y="1571612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4643438" y="2071678"/>
            <a:ext cx="1143008" cy="71438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>
              <a:solidFill>
                <a:srgbClr val="FFFF00"/>
              </a:solidFill>
            </a:endParaRPr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 flipH="1">
            <a:off x="3143240" y="2071678"/>
            <a:ext cx="1500198" cy="71438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>
              <a:solidFill>
                <a:srgbClr val="FFFF00"/>
              </a:solidFill>
            </a:endParaRPr>
          </a:p>
        </p:txBody>
      </p:sp>
      <p:grpSp>
        <p:nvGrpSpPr>
          <p:cNvPr id="32" name="مجموعة 31"/>
          <p:cNvGrpSpPr/>
          <p:nvPr/>
        </p:nvGrpSpPr>
        <p:grpSpPr>
          <a:xfrm>
            <a:off x="5000627" y="2857496"/>
            <a:ext cx="2935116" cy="1075139"/>
            <a:chOff x="-97120" y="-252783"/>
            <a:chExt cx="2344724" cy="1795539"/>
          </a:xfrm>
        </p:grpSpPr>
        <p:sp>
          <p:nvSpPr>
            <p:cNvPr id="33" name="مستطيل مستدير الزوايا 32"/>
            <p:cNvSpPr/>
            <p:nvPr/>
          </p:nvSpPr>
          <p:spPr>
            <a:xfrm>
              <a:off x="-97120" y="-252783"/>
              <a:ext cx="2225668" cy="17805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مستطيل 33"/>
            <p:cNvSpPr/>
            <p:nvPr/>
          </p:nvSpPr>
          <p:spPr>
            <a:xfrm>
              <a:off x="126236" y="-133478"/>
              <a:ext cx="2121368" cy="1676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3600" b="1" kern="1200" dirty="0" smtClean="0">
                  <a:latin typeface="+mn-lt"/>
                  <a:ea typeface="+mn-ea"/>
                  <a:cs typeface="PT Bold Heading" pitchFamily="2" charset="-78"/>
                </a:rPr>
                <a:t>درجة أهمية الموضوع </a:t>
              </a:r>
            </a:p>
          </p:txBody>
        </p:sp>
      </p:grpSp>
      <p:sp>
        <p:nvSpPr>
          <p:cNvPr id="35" name="مستطيل مستدير الزوايا 34"/>
          <p:cNvSpPr/>
          <p:nvPr/>
        </p:nvSpPr>
        <p:spPr>
          <a:xfrm>
            <a:off x="1214414" y="2862912"/>
            <a:ext cx="2714644" cy="92327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EG" sz="3600" b="1" dirty="0" smtClean="0">
                <a:cs typeface="PT Bold Heading" pitchFamily="2" charset="-78"/>
              </a:rPr>
              <a:t>درجة الغموض</a:t>
            </a:r>
          </a:p>
        </p:txBody>
      </p:sp>
      <p:sp>
        <p:nvSpPr>
          <p:cNvPr id="42" name="قوس كبير أيمن 41"/>
          <p:cNvSpPr/>
          <p:nvPr/>
        </p:nvSpPr>
        <p:spPr bwMode="auto">
          <a:xfrm rot="5400000">
            <a:off x="4214810" y="2143116"/>
            <a:ext cx="1214446" cy="4643470"/>
          </a:xfrm>
          <a:prstGeom prst="rightBrace">
            <a:avLst>
              <a:gd name="adj1" fmla="val 8333"/>
              <a:gd name="adj2" fmla="val 5042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وسيلة شرح بيضاوية 43"/>
          <p:cNvSpPr/>
          <p:nvPr/>
        </p:nvSpPr>
        <p:spPr bwMode="auto">
          <a:xfrm>
            <a:off x="2657518" y="4791148"/>
            <a:ext cx="3372822" cy="857256"/>
          </a:xfrm>
          <a:prstGeom prst="wedgeEllipseCallou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3000" b="1" dirty="0" smtClean="0">
                <a:solidFill>
                  <a:srgbClr val="FFFF66"/>
                </a:solidFill>
                <a:cs typeface="PT Bold Heading" pitchFamily="2" charset="-78"/>
              </a:rPr>
              <a:t>قانون الشائعات </a:t>
            </a:r>
          </a:p>
        </p:txBody>
      </p:sp>
      <p:grpSp>
        <p:nvGrpSpPr>
          <p:cNvPr id="21" name="مجموعة 20"/>
          <p:cNvGrpSpPr/>
          <p:nvPr/>
        </p:nvGrpSpPr>
        <p:grpSpPr>
          <a:xfrm>
            <a:off x="1285852" y="5929330"/>
            <a:ext cx="6786610" cy="714380"/>
            <a:chOff x="1285852" y="5929330"/>
            <a:chExt cx="6786610" cy="714380"/>
          </a:xfrm>
        </p:grpSpPr>
        <p:sp>
          <p:nvSpPr>
            <p:cNvPr id="43" name="مستطيل 42"/>
            <p:cNvSpPr/>
            <p:nvPr/>
          </p:nvSpPr>
          <p:spPr>
            <a:xfrm>
              <a:off x="1285852" y="5997379"/>
              <a:ext cx="67866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EG" sz="3600" b="1" dirty="0" smtClean="0">
                  <a:solidFill>
                    <a:srgbClr val="FFFF66"/>
                  </a:solidFill>
                  <a:latin typeface="+mn-lt"/>
                  <a:cs typeface="PT Bold Heading" pitchFamily="2" charset="-78"/>
                </a:rPr>
                <a:t>شدة الشائعة </a:t>
              </a:r>
              <a:r>
                <a:rPr lang="ar-EG" sz="3600" b="1" dirty="0" smtClean="0">
                  <a:solidFill>
                    <a:schemeClr val="lt1"/>
                  </a:solidFill>
                  <a:latin typeface="+mn-lt"/>
                  <a:cs typeface="PT Bold Heading" pitchFamily="2" charset="-78"/>
                </a:rPr>
                <a:t>= الأهمية    الغموض </a:t>
              </a:r>
              <a:r>
                <a:rPr lang="ar-EG" kern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.</a:t>
              </a:r>
              <a:endParaRPr lang="ar-EG" dirty="0"/>
            </a:p>
          </p:txBody>
        </p:sp>
        <p:sp>
          <p:nvSpPr>
            <p:cNvPr id="18" name="مستطيل 17"/>
            <p:cNvSpPr/>
            <p:nvPr/>
          </p:nvSpPr>
          <p:spPr>
            <a:xfrm>
              <a:off x="3357554" y="5929330"/>
              <a:ext cx="4286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+mn-lt"/>
                  <a:cs typeface="PT Bold Heading" pitchFamily="2" charset="-78"/>
                </a:rPr>
                <a:t>x</a:t>
              </a:r>
              <a:endParaRPr lang="ar-EG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رابط مستقيم 7"/>
          <p:cNvCxnSpPr/>
          <p:nvPr/>
        </p:nvCxnSpPr>
        <p:spPr>
          <a:xfrm rot="10800000">
            <a:off x="0" y="1285860"/>
            <a:ext cx="91440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5" name="Picture 9" descr="HRNew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49" y="142852"/>
            <a:ext cx="7985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4"/>
          <p:cNvSpPr txBox="1"/>
          <p:nvPr/>
        </p:nvSpPr>
        <p:spPr>
          <a:xfrm>
            <a:off x="1142976" y="357166"/>
            <a:ext cx="6858048" cy="461665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altLang="ar-EG" sz="2400" b="1" dirty="0" smtClean="0">
                <a:solidFill>
                  <a:srgbClr val="FFFF00"/>
                </a:solidFill>
                <a:cs typeface="PT Bold Heading" pitchFamily="2" charset="-78"/>
              </a:rPr>
              <a:t>العوامل </a:t>
            </a:r>
            <a:r>
              <a:rPr lang="ar-EG" altLang="ar-EG" sz="2400" b="1" dirty="0" err="1" smtClean="0">
                <a:solidFill>
                  <a:srgbClr val="FFFF00"/>
                </a:solidFill>
                <a:cs typeface="PT Bold Heading" pitchFamily="2" charset="-78"/>
              </a:rPr>
              <a:t>المهيئة</a:t>
            </a:r>
            <a:r>
              <a:rPr lang="ar-EG" altLang="ar-EG" sz="2400" b="1" dirty="0" smtClean="0">
                <a:solidFill>
                  <a:srgbClr val="FFFF00"/>
                </a:solidFill>
                <a:cs typeface="PT Bold Heading" pitchFamily="2" charset="-78"/>
              </a:rPr>
              <a:t> لنشأة الشائعة </a:t>
            </a:r>
          </a:p>
        </p:txBody>
      </p:sp>
      <p:sp>
        <p:nvSpPr>
          <p:cNvPr id="24" name="شكل بيضاوي 23"/>
          <p:cNvSpPr/>
          <p:nvPr/>
        </p:nvSpPr>
        <p:spPr bwMode="auto">
          <a:xfrm>
            <a:off x="71405" y="6286520"/>
            <a:ext cx="714381" cy="500042"/>
          </a:xfrm>
          <a:prstGeom prst="ellipse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algn="ctr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Arial" pitchFamily="34" charset="0"/>
              </a:rPr>
              <a:t>9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1" name="مخطط انسيابي: شريط مثقب 10"/>
          <p:cNvSpPr/>
          <p:nvPr/>
        </p:nvSpPr>
        <p:spPr bwMode="auto">
          <a:xfrm>
            <a:off x="571472" y="1428736"/>
            <a:ext cx="8072494" cy="1000132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sz="3600" b="1" dirty="0" smtClean="0">
                <a:solidFill>
                  <a:srgbClr val="FF0000"/>
                </a:solidFill>
                <a:cs typeface="PT Bold Heading" pitchFamily="2" charset="-78"/>
              </a:rPr>
              <a:t>العوامل المتصلة بالفرد</a:t>
            </a:r>
            <a:endParaRPr lang="en-US" sz="3600" b="1" dirty="0" smtClean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4" name="شكل بيضاوي 13"/>
          <p:cNvSpPr/>
          <p:nvPr/>
        </p:nvSpPr>
        <p:spPr bwMode="auto">
          <a:xfrm>
            <a:off x="8715404" y="1785926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>
            <a:off x="4643438" y="2357430"/>
            <a:ext cx="2357454" cy="1571636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>
              <a:solidFill>
                <a:srgbClr val="FFFF00"/>
              </a:solidFill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 flipH="1">
            <a:off x="2214546" y="2357430"/>
            <a:ext cx="2428892" cy="1500198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>
              <a:solidFill>
                <a:srgbClr val="FFFF00"/>
              </a:solidFill>
            </a:endParaRP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 flipH="1">
            <a:off x="4597718" y="2357430"/>
            <a:ext cx="45719" cy="2357454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>
              <a:solidFill>
                <a:srgbClr val="FFFF00"/>
              </a:solidFill>
            </a:endParaRPr>
          </a:p>
        </p:txBody>
      </p:sp>
      <p:sp>
        <p:nvSpPr>
          <p:cNvPr id="34" name="شكل بيضاوي 33"/>
          <p:cNvSpPr/>
          <p:nvPr/>
        </p:nvSpPr>
        <p:spPr bwMode="auto">
          <a:xfrm>
            <a:off x="5929322" y="4000504"/>
            <a:ext cx="3000396" cy="121444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3000" b="1" dirty="0" smtClean="0">
                <a:solidFill>
                  <a:srgbClr val="FF0000"/>
                </a:solidFill>
                <a:latin typeface="+mn-lt"/>
                <a:cs typeface="PT Bold Heading" pitchFamily="2" charset="-78"/>
              </a:rPr>
              <a:t>إشباع الرغبة </a:t>
            </a:r>
          </a:p>
        </p:txBody>
      </p:sp>
      <p:sp>
        <p:nvSpPr>
          <p:cNvPr id="35" name="شكل بيضاوي 34"/>
          <p:cNvSpPr/>
          <p:nvPr/>
        </p:nvSpPr>
        <p:spPr bwMode="auto">
          <a:xfrm>
            <a:off x="3000364" y="4786322"/>
            <a:ext cx="3286148" cy="121444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3000" b="1" dirty="0" err="1" smtClean="0">
                <a:solidFill>
                  <a:srgbClr val="FF0000"/>
                </a:solidFill>
                <a:latin typeface="+mn-lt"/>
                <a:cs typeface="PT Bold Heading" pitchFamily="2" charset="-78"/>
              </a:rPr>
              <a:t>إتجاهات</a:t>
            </a:r>
            <a:r>
              <a:rPr lang="ar-EG" sz="3000" b="1" dirty="0" smtClean="0">
                <a:solidFill>
                  <a:srgbClr val="FF0000"/>
                </a:solidFill>
                <a:latin typeface="+mn-lt"/>
                <a:cs typeface="PT Bold Heading" pitchFamily="2" charset="-78"/>
              </a:rPr>
              <a:t> الأفراد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sz="3000" b="1" dirty="0" smtClean="0">
              <a:solidFill>
                <a:srgbClr val="FF0000"/>
              </a:solidFill>
              <a:latin typeface="+mn-lt"/>
              <a:cs typeface="PT Bold Heading" pitchFamily="2" charset="-7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sz="3000" b="1" dirty="0" smtClean="0">
              <a:solidFill>
                <a:srgbClr val="FF0000"/>
              </a:solidFill>
              <a:latin typeface="+mn-lt"/>
              <a:cs typeface="PT Bold Heading" pitchFamily="2" charset="-78"/>
            </a:endParaRPr>
          </a:p>
        </p:txBody>
      </p:sp>
      <p:sp>
        <p:nvSpPr>
          <p:cNvPr id="36" name="شكل بيضاوي 35"/>
          <p:cNvSpPr/>
          <p:nvPr/>
        </p:nvSpPr>
        <p:spPr bwMode="auto">
          <a:xfrm>
            <a:off x="142844" y="3929066"/>
            <a:ext cx="3500462" cy="128588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2800" b="1" dirty="0" smtClean="0">
                <a:solidFill>
                  <a:srgbClr val="FF0000"/>
                </a:solidFill>
                <a:latin typeface="+mn-lt"/>
                <a:cs typeface="PT Bold Heading" pitchFamily="2" charset="-78"/>
              </a:rPr>
              <a:t>خصائص الجمهور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رابط مستقيم 7"/>
          <p:cNvCxnSpPr/>
          <p:nvPr/>
        </p:nvCxnSpPr>
        <p:spPr>
          <a:xfrm rot="10800000">
            <a:off x="0" y="1219200"/>
            <a:ext cx="91440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5" name="Picture 9" descr="HRNew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49" y="142852"/>
            <a:ext cx="7985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4"/>
          <p:cNvSpPr txBox="1"/>
          <p:nvPr/>
        </p:nvSpPr>
        <p:spPr>
          <a:xfrm>
            <a:off x="1214414" y="395567"/>
            <a:ext cx="685804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altLang="ar-EG" sz="2800" b="1" dirty="0" smtClean="0">
                <a:solidFill>
                  <a:srgbClr val="FFFF00"/>
                </a:solidFill>
                <a:cs typeface="PT Bold Heading" pitchFamily="2" charset="-78"/>
              </a:rPr>
              <a:t>مصدر الشائعات </a:t>
            </a:r>
          </a:p>
        </p:txBody>
      </p:sp>
      <p:sp>
        <p:nvSpPr>
          <p:cNvPr id="24" name="شكل بيضاوي 23"/>
          <p:cNvSpPr/>
          <p:nvPr/>
        </p:nvSpPr>
        <p:spPr bwMode="auto">
          <a:xfrm>
            <a:off x="71405" y="6286520"/>
            <a:ext cx="714381" cy="500042"/>
          </a:xfrm>
          <a:prstGeom prst="ellipse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algn="ctr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Arial" pitchFamily="34" charset="0"/>
              </a:rPr>
              <a:t>10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6072198" y="1428736"/>
            <a:ext cx="2286016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EG" altLang="ar-EG" sz="2800" b="1" dirty="0" smtClean="0">
                <a:solidFill>
                  <a:srgbClr val="FFFF00"/>
                </a:solidFill>
                <a:cs typeface="PT Bold Heading" pitchFamily="2" charset="-78"/>
              </a:rPr>
              <a:t>الشائعة المدبرة</a:t>
            </a:r>
            <a:endParaRPr lang="en-US" altLang="ar-EG" sz="2800" b="1" dirty="0" smtClean="0">
              <a:solidFill>
                <a:srgbClr val="FFFF00"/>
              </a:solidFill>
              <a:cs typeface="PT Bold Heading" pitchFamily="2" charset="-78"/>
            </a:endParaRPr>
          </a:p>
        </p:txBody>
      </p:sp>
      <p:sp>
        <p:nvSpPr>
          <p:cNvPr id="18" name="شكل بيضاوي 17"/>
          <p:cNvSpPr/>
          <p:nvPr/>
        </p:nvSpPr>
        <p:spPr bwMode="auto">
          <a:xfrm>
            <a:off x="8501090" y="1571612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0" y="1928802"/>
            <a:ext cx="8429652" cy="1458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algn="justLow">
              <a:lnSpc>
                <a:spcPct val="120000"/>
              </a:lnSpc>
              <a:buNone/>
            </a:pP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هى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التى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يتم إعدادها ونشرها من خلال الحملات النفسية المخططة وتروج داخل صفوف الهدف بواسطة العملاء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والمناديب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والمعارضين داخل الدولة أو من خلال وسائل العمليات النفسية للدولة المخططة .</a:t>
            </a:r>
          </a:p>
        </p:txBody>
      </p:sp>
      <p:sp>
        <p:nvSpPr>
          <p:cNvPr id="21" name="مخطط انسيابي: قرار 20"/>
          <p:cNvSpPr/>
          <p:nvPr/>
        </p:nvSpPr>
        <p:spPr bwMode="auto">
          <a:xfrm>
            <a:off x="8429652" y="2143116"/>
            <a:ext cx="357158" cy="126390"/>
          </a:xfrm>
          <a:prstGeom prst="flowChartDecision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شريط إلى الأعلى 29"/>
          <p:cNvSpPr/>
          <p:nvPr/>
        </p:nvSpPr>
        <p:spPr bwMode="auto">
          <a:xfrm>
            <a:off x="6929454" y="3429000"/>
            <a:ext cx="1928826" cy="1071570"/>
          </a:xfrm>
          <a:prstGeom prst="ribbon2">
            <a:avLst/>
          </a:prstGeom>
          <a:solidFill>
            <a:srgbClr val="C00000"/>
          </a:solidFill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dirty="0" smtClean="0">
                <a:solidFill>
                  <a:srgbClr val="00FF99"/>
                </a:solidFill>
                <a:cs typeface="PT Bold Heading" pitchFamily="2" charset="-78"/>
              </a:rPr>
              <a:t> </a:t>
            </a:r>
            <a:r>
              <a:rPr lang="ar-EG" altLang="ar-EG" sz="2800" b="1" dirty="0" smtClean="0">
                <a:solidFill>
                  <a:srgbClr val="FFFF00"/>
                </a:solidFill>
                <a:latin typeface="+mn-lt"/>
                <a:cs typeface="PT Bold Heading" pitchFamily="2" charset="-78"/>
              </a:rPr>
              <a:t>مثال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</p:txBody>
      </p:sp>
      <p:sp>
        <p:nvSpPr>
          <p:cNvPr id="31746" name="AutoShape 2" descr="bank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31748" name="AutoShape 4" descr="bank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31750" name="AutoShape 6" descr="bank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800769"/>
            <a:ext cx="3571900" cy="2842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مجموعة 19"/>
          <p:cNvGrpSpPr/>
          <p:nvPr/>
        </p:nvGrpSpPr>
        <p:grpSpPr>
          <a:xfrm>
            <a:off x="4500562" y="4500570"/>
            <a:ext cx="4500594" cy="2143140"/>
            <a:chOff x="4714876" y="4786322"/>
            <a:chExt cx="4143404" cy="18573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08644" y="4786322"/>
              <a:ext cx="2149636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/>
            <a:srcRect b="10518"/>
            <a:stretch>
              <a:fillRect/>
            </a:stretch>
          </p:blipFill>
          <p:spPr bwMode="auto">
            <a:xfrm>
              <a:off x="4714876" y="4786322"/>
              <a:ext cx="2141521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رابط مستقيم 7"/>
          <p:cNvCxnSpPr/>
          <p:nvPr/>
        </p:nvCxnSpPr>
        <p:spPr>
          <a:xfrm rot="10800000">
            <a:off x="0" y="1219200"/>
            <a:ext cx="91440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5" name="Picture 9" descr="HRNew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49" y="142852"/>
            <a:ext cx="7985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4"/>
          <p:cNvSpPr txBox="1"/>
          <p:nvPr/>
        </p:nvSpPr>
        <p:spPr>
          <a:xfrm>
            <a:off x="1214414" y="395567"/>
            <a:ext cx="685804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altLang="ar-EG" sz="2800" b="1" dirty="0" smtClean="0">
                <a:solidFill>
                  <a:srgbClr val="FFFF00"/>
                </a:solidFill>
                <a:cs typeface="PT Bold Heading" pitchFamily="2" charset="-78"/>
              </a:rPr>
              <a:t>مصدر الشائعات </a:t>
            </a:r>
          </a:p>
        </p:txBody>
      </p:sp>
      <p:sp>
        <p:nvSpPr>
          <p:cNvPr id="24" name="شكل بيضاوي 23"/>
          <p:cNvSpPr/>
          <p:nvPr/>
        </p:nvSpPr>
        <p:spPr bwMode="auto">
          <a:xfrm>
            <a:off x="71405" y="6286520"/>
            <a:ext cx="714381" cy="500042"/>
          </a:xfrm>
          <a:prstGeom prst="ellipse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algn="ctr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Arial" pitchFamily="34" charset="0"/>
              </a:rPr>
              <a:t>10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1746" name="AutoShape 2" descr="bank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31748" name="AutoShape 4" descr="bank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31750" name="AutoShape 6" descr="bank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2" name="شريط منحني إلى الأعلى 21"/>
          <p:cNvSpPr/>
          <p:nvPr/>
        </p:nvSpPr>
        <p:spPr bwMode="auto">
          <a:xfrm>
            <a:off x="2786050" y="1285860"/>
            <a:ext cx="3500462" cy="785818"/>
          </a:xfrm>
          <a:prstGeom prst="ellipseRibbon2">
            <a:avLst/>
          </a:prstGeom>
          <a:solidFill>
            <a:srgbClr val="C00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altLang="ar-EG" sz="2800" b="1" dirty="0" smtClean="0">
                <a:solidFill>
                  <a:srgbClr val="FFFF00"/>
                </a:solidFill>
                <a:latin typeface="+mn-lt"/>
                <a:cs typeface="PT Bold Heading" pitchFamily="2" charset="-78"/>
              </a:rPr>
              <a:t>أمثلة </a:t>
            </a:r>
            <a:r>
              <a:rPr lang="ar-EG" altLang="ar-EG" sz="2800" b="1" dirty="0" err="1" smtClean="0">
                <a:solidFill>
                  <a:srgbClr val="FFFF00"/>
                </a:solidFill>
                <a:latin typeface="+mn-lt"/>
                <a:cs typeface="PT Bold Heading" pitchFamily="2" charset="-78"/>
              </a:rPr>
              <a:t>آخرى</a:t>
            </a:r>
            <a:r>
              <a:rPr lang="ar-EG" altLang="ar-EG" sz="2800" b="1" dirty="0" smtClean="0">
                <a:solidFill>
                  <a:srgbClr val="FFFF00"/>
                </a:solidFill>
                <a:latin typeface="+mn-lt"/>
                <a:cs typeface="PT Bold Heading" pitchFamily="2" charset="-78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</p:txBody>
      </p:sp>
      <p:grpSp>
        <p:nvGrpSpPr>
          <p:cNvPr id="14" name="مجموعة 13"/>
          <p:cNvGrpSpPr/>
          <p:nvPr/>
        </p:nvGrpSpPr>
        <p:grpSpPr>
          <a:xfrm>
            <a:off x="357158" y="2071678"/>
            <a:ext cx="8501122" cy="4857784"/>
            <a:chOff x="357158" y="2071678"/>
            <a:chExt cx="8501122" cy="4857784"/>
          </a:xfrm>
        </p:grpSpPr>
        <p:grpSp>
          <p:nvGrpSpPr>
            <p:cNvPr id="23" name="مجموعة 22"/>
            <p:cNvGrpSpPr/>
            <p:nvPr/>
          </p:nvGrpSpPr>
          <p:grpSpPr>
            <a:xfrm>
              <a:off x="357158" y="2071678"/>
              <a:ext cx="8501122" cy="2928958"/>
              <a:chOff x="642910" y="2571744"/>
              <a:chExt cx="7643866" cy="3286148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 t="2093"/>
              <a:stretch>
                <a:fillRect/>
              </a:stretch>
            </p:blipFill>
            <p:spPr bwMode="auto">
              <a:xfrm>
                <a:off x="642910" y="2571744"/>
                <a:ext cx="3857652" cy="328614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 t="1140" b="23934"/>
              <a:stretch>
                <a:fillRect/>
              </a:stretch>
            </p:blipFill>
            <p:spPr bwMode="auto">
              <a:xfrm>
                <a:off x="4287835" y="2571744"/>
                <a:ext cx="3998941" cy="321471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00231" y="4857760"/>
              <a:ext cx="5179317" cy="20717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رابط مستقيم 7"/>
          <p:cNvCxnSpPr/>
          <p:nvPr/>
        </p:nvCxnSpPr>
        <p:spPr>
          <a:xfrm rot="10800000">
            <a:off x="0" y="1219200"/>
            <a:ext cx="91440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5" name="Picture 9" descr="HRNew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49" y="142852"/>
            <a:ext cx="7985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4"/>
          <p:cNvSpPr txBox="1"/>
          <p:nvPr/>
        </p:nvSpPr>
        <p:spPr>
          <a:xfrm>
            <a:off x="1428728" y="357166"/>
            <a:ext cx="685804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altLang="ar-EG" sz="2800" b="1" dirty="0" smtClean="0">
                <a:solidFill>
                  <a:srgbClr val="FFFF00"/>
                </a:solidFill>
                <a:cs typeface="PT Bold Heading" pitchFamily="2" charset="-78"/>
              </a:rPr>
              <a:t>مصدر الشائعات</a:t>
            </a:r>
          </a:p>
        </p:txBody>
      </p:sp>
      <p:sp>
        <p:nvSpPr>
          <p:cNvPr id="24" name="شكل بيضاوي 23"/>
          <p:cNvSpPr/>
          <p:nvPr/>
        </p:nvSpPr>
        <p:spPr bwMode="auto">
          <a:xfrm>
            <a:off x="71405" y="6429396"/>
            <a:ext cx="857257" cy="357166"/>
          </a:xfrm>
          <a:prstGeom prst="ellipse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algn="ctr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Arial" pitchFamily="34" charset="0"/>
              </a:rPr>
              <a:t>11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6" name="مستطيل 25"/>
          <p:cNvSpPr/>
          <p:nvPr/>
        </p:nvSpPr>
        <p:spPr bwMode="auto">
          <a:xfrm>
            <a:off x="6143636" y="3214686"/>
            <a:ext cx="2571768" cy="32861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noFill/>
              <a:cs typeface="PT Bold Heading" pitchFamily="2" charset="-78"/>
            </a:endParaRPr>
          </a:p>
        </p:txBody>
      </p:sp>
      <p:sp>
        <p:nvSpPr>
          <p:cNvPr id="57" name="مستطيل 56"/>
          <p:cNvSpPr/>
          <p:nvPr/>
        </p:nvSpPr>
        <p:spPr>
          <a:xfrm>
            <a:off x="5929322" y="1428736"/>
            <a:ext cx="2428892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EG" altLang="ar-EG" sz="2800" b="1" dirty="0" smtClean="0">
                <a:solidFill>
                  <a:srgbClr val="FFFF00"/>
                </a:solidFill>
                <a:cs typeface="PT Bold Heading" pitchFamily="2" charset="-78"/>
              </a:rPr>
              <a:t>الشائعة التلقائية</a:t>
            </a:r>
            <a:endParaRPr lang="en-US" altLang="ar-EG" sz="2800" b="1" dirty="0" smtClean="0">
              <a:solidFill>
                <a:srgbClr val="FFFF00"/>
              </a:solidFill>
              <a:cs typeface="PT Bold Heading" pitchFamily="2" charset="-78"/>
            </a:endParaRPr>
          </a:p>
        </p:txBody>
      </p:sp>
      <p:sp>
        <p:nvSpPr>
          <p:cNvPr id="58" name="مستطيل 57"/>
          <p:cNvSpPr/>
          <p:nvPr/>
        </p:nvSpPr>
        <p:spPr>
          <a:xfrm>
            <a:off x="285720" y="1974827"/>
            <a:ext cx="8001056" cy="996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buNone/>
            </a:pP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هى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التى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تنبعث من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تلقائها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نتيجة لنقص أو غموض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فى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المعلومات المتوفرة عن حدث أو موضوع معين .</a:t>
            </a:r>
          </a:p>
        </p:txBody>
      </p:sp>
      <p:sp>
        <p:nvSpPr>
          <p:cNvPr id="61" name="شكل بيضاوي 60"/>
          <p:cNvSpPr/>
          <p:nvPr/>
        </p:nvSpPr>
        <p:spPr bwMode="auto">
          <a:xfrm>
            <a:off x="8501090" y="1571612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مخطط انسيابي: قرار 61"/>
          <p:cNvSpPr/>
          <p:nvPr/>
        </p:nvSpPr>
        <p:spPr bwMode="auto">
          <a:xfrm>
            <a:off x="8429652" y="2159602"/>
            <a:ext cx="357158" cy="126390"/>
          </a:xfrm>
          <a:prstGeom prst="flowChartDecision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مجموعة 10"/>
          <p:cNvGrpSpPr/>
          <p:nvPr/>
        </p:nvGrpSpPr>
        <p:grpSpPr>
          <a:xfrm>
            <a:off x="214282" y="3714752"/>
            <a:ext cx="6761862" cy="2286016"/>
            <a:chOff x="214282" y="3714752"/>
            <a:chExt cx="6761862" cy="228601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3714752"/>
              <a:ext cx="3458948" cy="22860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43306" y="3714752"/>
              <a:ext cx="3332838" cy="22860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شريط إلى الأعلى 14"/>
          <p:cNvSpPr/>
          <p:nvPr/>
        </p:nvSpPr>
        <p:spPr bwMode="auto">
          <a:xfrm>
            <a:off x="7000892" y="4214818"/>
            <a:ext cx="1928826" cy="1071570"/>
          </a:xfrm>
          <a:prstGeom prst="ribbon2">
            <a:avLst/>
          </a:prstGeom>
          <a:solidFill>
            <a:srgbClr val="C00000"/>
          </a:solidFill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dirty="0" smtClean="0">
                <a:solidFill>
                  <a:srgbClr val="00FF99"/>
                </a:solidFill>
                <a:cs typeface="PT Bold Heading" pitchFamily="2" charset="-78"/>
              </a:rPr>
              <a:t> </a:t>
            </a:r>
            <a:r>
              <a:rPr lang="ar-EG" altLang="ar-EG" sz="2800" b="1" dirty="0" smtClean="0">
                <a:solidFill>
                  <a:srgbClr val="FFFF00"/>
                </a:solidFill>
                <a:latin typeface="+mn-lt"/>
                <a:cs typeface="PT Bold Heading" pitchFamily="2" charset="-78"/>
              </a:rPr>
              <a:t>مثال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رابط مستقيم 7"/>
          <p:cNvCxnSpPr/>
          <p:nvPr/>
        </p:nvCxnSpPr>
        <p:spPr>
          <a:xfrm rot="10800000">
            <a:off x="0" y="1285860"/>
            <a:ext cx="91440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5" name="Picture 9" descr="HRNew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49" y="142852"/>
            <a:ext cx="7985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شكل بيضاوي 23"/>
          <p:cNvSpPr/>
          <p:nvPr/>
        </p:nvSpPr>
        <p:spPr bwMode="auto">
          <a:xfrm>
            <a:off x="71405" y="6286520"/>
            <a:ext cx="714381" cy="500042"/>
          </a:xfrm>
          <a:prstGeom prst="ellipse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algn="ctr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Arial" pitchFamily="34" charset="0"/>
              </a:rPr>
              <a:t>12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1357290" y="357166"/>
            <a:ext cx="685804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altLang="ar-EG" sz="2800" b="1" dirty="0" smtClean="0">
                <a:solidFill>
                  <a:srgbClr val="FFFF00"/>
                </a:solidFill>
                <a:cs typeface="PT Bold Heading" pitchFamily="2" charset="-78"/>
              </a:rPr>
              <a:t>أنواع الشائعات</a:t>
            </a:r>
          </a:p>
        </p:txBody>
      </p:sp>
      <p:sp>
        <p:nvSpPr>
          <p:cNvPr id="18" name="شكل بيضاوي 17"/>
          <p:cNvSpPr/>
          <p:nvPr/>
        </p:nvSpPr>
        <p:spPr bwMode="auto">
          <a:xfrm>
            <a:off x="5786446" y="1428736"/>
            <a:ext cx="2786082" cy="128588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b="1" dirty="0" smtClean="0">
                <a:solidFill>
                  <a:srgbClr val="FF0000"/>
                </a:solidFill>
                <a:cs typeface="PT Bold Heading" pitchFamily="2" charset="-78"/>
              </a:rPr>
              <a:t>شائعة الخوف/ الرعب</a:t>
            </a: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</p:txBody>
      </p:sp>
      <p:sp>
        <p:nvSpPr>
          <p:cNvPr id="19" name="شكل بيضاوي 18"/>
          <p:cNvSpPr/>
          <p:nvPr/>
        </p:nvSpPr>
        <p:spPr bwMode="auto">
          <a:xfrm>
            <a:off x="500034" y="1428736"/>
            <a:ext cx="2714644" cy="128588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b="1" dirty="0" smtClean="0">
                <a:solidFill>
                  <a:srgbClr val="FF0000"/>
                </a:solidFill>
                <a:cs typeface="PT Bold Heading" pitchFamily="2" charset="-78"/>
              </a:rPr>
              <a:t>      شائعة الأمل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286512" y="4714884"/>
            <a:ext cx="2428892" cy="128588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sz="1900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1900" dirty="0" smtClean="0">
                <a:solidFill>
                  <a:srgbClr val="FF0000"/>
                </a:solidFill>
                <a:cs typeface="PT Bold Heading" pitchFamily="2" charset="-78"/>
              </a:rPr>
              <a:t>الشائعة السريعة  </a:t>
            </a:r>
          </a:p>
        </p:txBody>
      </p:sp>
      <p:sp>
        <p:nvSpPr>
          <p:cNvPr id="22" name="شكل بيضاوي 21"/>
          <p:cNvSpPr/>
          <p:nvPr/>
        </p:nvSpPr>
        <p:spPr bwMode="auto">
          <a:xfrm>
            <a:off x="500034" y="4714884"/>
            <a:ext cx="2500330" cy="128588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sz="1900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1900" dirty="0" smtClean="0">
                <a:solidFill>
                  <a:srgbClr val="FF0000"/>
                </a:solidFill>
                <a:cs typeface="PT Bold Heading" pitchFamily="2" charset="-78"/>
              </a:rPr>
              <a:t>الشائعة الغائصة</a:t>
            </a:r>
          </a:p>
        </p:txBody>
      </p:sp>
      <p:sp>
        <p:nvSpPr>
          <p:cNvPr id="23" name="شكل بيضاوي 22"/>
          <p:cNvSpPr/>
          <p:nvPr/>
        </p:nvSpPr>
        <p:spPr bwMode="auto">
          <a:xfrm>
            <a:off x="2857488" y="2786058"/>
            <a:ext cx="3214710" cy="128588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1900" dirty="0" smtClean="0">
                <a:solidFill>
                  <a:srgbClr val="FF0000"/>
                </a:solidFill>
                <a:cs typeface="PT Bold Heading" pitchFamily="2" charset="-78"/>
              </a:rPr>
              <a:t>شائعة الحقد </a:t>
            </a:r>
            <a:r>
              <a:rPr lang="ar-EG" sz="1900" dirty="0" err="1" smtClean="0">
                <a:solidFill>
                  <a:srgbClr val="FF0000"/>
                </a:solidFill>
                <a:cs typeface="PT Bold Heading" pitchFamily="2" charset="-78"/>
              </a:rPr>
              <a:t>و</a:t>
            </a:r>
            <a:r>
              <a:rPr lang="ar-EG" sz="1900" dirty="0" smtClean="0">
                <a:solidFill>
                  <a:srgbClr val="FF0000"/>
                </a:solidFill>
                <a:cs typeface="PT Bold Heading" pitchFamily="2" charset="-78"/>
              </a:rPr>
              <a:t> الكراهية</a:t>
            </a:r>
          </a:p>
        </p:txBody>
      </p:sp>
      <p:sp>
        <p:nvSpPr>
          <p:cNvPr id="25" name="شكل بيضاوي 24"/>
          <p:cNvSpPr/>
          <p:nvPr/>
        </p:nvSpPr>
        <p:spPr bwMode="auto">
          <a:xfrm>
            <a:off x="3357554" y="4724408"/>
            <a:ext cx="2428892" cy="128588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sz="1900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1900" dirty="0" smtClean="0">
                <a:solidFill>
                  <a:srgbClr val="FF0000"/>
                </a:solidFill>
                <a:cs typeface="PT Bold Heading" pitchFamily="2" charset="-78"/>
              </a:rPr>
              <a:t>الشائعة الزاحفة  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رابط مستقيم 7"/>
          <p:cNvCxnSpPr/>
          <p:nvPr/>
        </p:nvCxnSpPr>
        <p:spPr>
          <a:xfrm rot="10800000">
            <a:off x="0" y="1285860"/>
            <a:ext cx="91440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5" name="Picture 9" descr="HRNew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49" y="142852"/>
            <a:ext cx="7985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4"/>
          <p:cNvSpPr txBox="1"/>
          <p:nvPr/>
        </p:nvSpPr>
        <p:spPr>
          <a:xfrm>
            <a:off x="1142976" y="357166"/>
            <a:ext cx="685804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altLang="ar-EG" sz="2800" b="1" dirty="0" smtClean="0">
                <a:solidFill>
                  <a:srgbClr val="FFFF00"/>
                </a:solidFill>
                <a:cs typeface="PT Bold Heading" pitchFamily="2" charset="-78"/>
              </a:rPr>
              <a:t>أنواع الشائعات</a:t>
            </a:r>
          </a:p>
        </p:txBody>
      </p:sp>
      <p:sp>
        <p:nvSpPr>
          <p:cNvPr id="24" name="شكل بيضاوي 23"/>
          <p:cNvSpPr/>
          <p:nvPr/>
        </p:nvSpPr>
        <p:spPr bwMode="auto">
          <a:xfrm>
            <a:off x="71405" y="6286520"/>
            <a:ext cx="714381" cy="500042"/>
          </a:xfrm>
          <a:prstGeom prst="ellipse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algn="ctr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Arial" pitchFamily="34" charset="0"/>
              </a:rPr>
              <a:t>13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8" name="مستطيل مستدير الزوايا 27"/>
          <p:cNvSpPr/>
          <p:nvPr/>
        </p:nvSpPr>
        <p:spPr bwMode="auto">
          <a:xfrm>
            <a:off x="6000760" y="1461956"/>
            <a:ext cx="2643207" cy="39540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sz="2400" dirty="0" smtClean="0">
                <a:solidFill>
                  <a:srgbClr val="FFFF00"/>
                </a:solidFill>
                <a:cs typeface="PT Bold Heading" pitchFamily="2" charset="-78"/>
              </a:rPr>
              <a:t>شائعة الخوف/ الرعب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0" y="2071678"/>
            <a:ext cx="9429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0" lvl="0" algn="justLow" rtl="1">
              <a:lnSpc>
                <a:spcPct val="120000"/>
              </a:lnSpc>
              <a:spcBef>
                <a:spcPct val="20000"/>
              </a:spcBef>
              <a:buClr>
                <a:srgbClr val="86D1EC"/>
              </a:buClr>
              <a:buSzPct val="90000"/>
            </a:pP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تقوم على أساس التخويف من وقوع حوادث معينة ويقوى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إنتشار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هذا النوع من الشائعات عبر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إستعداد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كثير من الأفراد لتصديق </a:t>
            </a:r>
            <a:b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</a:b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الإحتمال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الأسوء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.</a:t>
            </a:r>
          </a:p>
        </p:txBody>
      </p:sp>
      <p:sp>
        <p:nvSpPr>
          <p:cNvPr id="22" name="شريط إلى الأعلى 21"/>
          <p:cNvSpPr/>
          <p:nvPr/>
        </p:nvSpPr>
        <p:spPr bwMode="auto">
          <a:xfrm>
            <a:off x="6715140" y="4500570"/>
            <a:ext cx="1928826" cy="1071570"/>
          </a:xfrm>
          <a:prstGeom prst="ribbon2">
            <a:avLst/>
          </a:prstGeom>
          <a:solidFill>
            <a:srgbClr val="C00000"/>
          </a:solidFill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dirty="0" smtClean="0">
                <a:solidFill>
                  <a:srgbClr val="00FF99"/>
                </a:solidFill>
                <a:cs typeface="PT Bold Heading" pitchFamily="2" charset="-78"/>
              </a:rPr>
              <a:t> </a:t>
            </a:r>
            <a:r>
              <a:rPr lang="ar-EG" altLang="ar-EG" sz="2800" b="1" dirty="0" smtClean="0">
                <a:solidFill>
                  <a:srgbClr val="FFFF00"/>
                </a:solidFill>
                <a:latin typeface="+mn-lt"/>
                <a:cs typeface="PT Bold Heading" pitchFamily="2" charset="-78"/>
              </a:rPr>
              <a:t>مثال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</p:txBody>
      </p:sp>
      <p:grpSp>
        <p:nvGrpSpPr>
          <p:cNvPr id="11" name="مجموعة 10"/>
          <p:cNvGrpSpPr/>
          <p:nvPr/>
        </p:nvGrpSpPr>
        <p:grpSpPr>
          <a:xfrm>
            <a:off x="357158" y="4048108"/>
            <a:ext cx="6143668" cy="2122832"/>
            <a:chOff x="357158" y="4048108"/>
            <a:chExt cx="6143668" cy="212283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58" y="4048108"/>
              <a:ext cx="3143272" cy="20955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8992" y="4071942"/>
              <a:ext cx="3071834" cy="20989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0" y="0"/>
            <a:ext cx="91440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defRPr/>
            </a:pPr>
            <a:endParaRPr lang="ar-EG" sz="1000" b="1" dirty="0">
              <a:solidFill>
                <a:schemeClr val="bg1"/>
              </a:solidFill>
            </a:endParaRPr>
          </a:p>
          <a:p>
            <a:pPr algn="r" rtl="1">
              <a:defRPr/>
            </a:pPr>
            <a:endParaRPr lang="ar-EG" sz="1000" b="1" dirty="0">
              <a:solidFill>
                <a:schemeClr val="bg1"/>
              </a:solidFill>
            </a:endParaRPr>
          </a:p>
          <a:p>
            <a:pPr algn="r" rtl="1">
              <a:defRPr/>
            </a:pPr>
            <a:endParaRPr lang="ar-EG" sz="1000" b="1" dirty="0">
              <a:solidFill>
                <a:schemeClr val="bg1"/>
              </a:solidFill>
            </a:endParaRPr>
          </a:p>
          <a:p>
            <a:pPr algn="r" rtl="1">
              <a:defRPr/>
            </a:pPr>
            <a:endParaRPr lang="ar-EG" sz="1000" b="1" dirty="0">
              <a:solidFill>
                <a:schemeClr val="bg1"/>
              </a:solidFill>
            </a:endParaRPr>
          </a:p>
          <a:p>
            <a:pPr algn="r" rtl="1">
              <a:defRPr/>
            </a:pPr>
            <a:endParaRPr lang="ar-EG" sz="1000" b="1" dirty="0">
              <a:solidFill>
                <a:schemeClr val="bg1"/>
              </a:solidFill>
            </a:endParaRPr>
          </a:p>
          <a:p>
            <a:pPr algn="r" rtl="1">
              <a:defRPr/>
            </a:pPr>
            <a:endParaRPr lang="ar-EG" sz="1000" b="1" dirty="0">
              <a:solidFill>
                <a:schemeClr val="bg1"/>
              </a:solidFill>
            </a:endParaRPr>
          </a:p>
          <a:p>
            <a:pPr algn="r" rtl="1">
              <a:defRPr/>
            </a:pPr>
            <a:endParaRPr lang="ar-EG" sz="1000" b="1" dirty="0">
              <a:solidFill>
                <a:schemeClr val="bg1"/>
              </a:solidFill>
            </a:endParaRPr>
          </a:p>
          <a:p>
            <a:pPr algn="r" rtl="1">
              <a:defRPr/>
            </a:pPr>
            <a:endParaRPr lang="ar-EG" sz="1000" b="1" dirty="0" smtClean="0">
              <a:solidFill>
                <a:schemeClr val="bg1"/>
              </a:solidFill>
            </a:endParaRPr>
          </a:p>
          <a:p>
            <a:pPr algn="r" rtl="1">
              <a:defRPr/>
            </a:pPr>
            <a:endParaRPr lang="ar-EG" sz="1000" b="1" dirty="0" smtClean="0">
              <a:solidFill>
                <a:schemeClr val="bg1"/>
              </a:solidFill>
            </a:endParaRPr>
          </a:p>
          <a:p>
            <a:pPr algn="r" rtl="1">
              <a:defRPr/>
            </a:pPr>
            <a:endParaRPr lang="ar-EG" sz="1000" b="1" dirty="0" smtClean="0">
              <a:solidFill>
                <a:schemeClr val="bg1"/>
              </a:solidFill>
            </a:endParaRPr>
          </a:p>
          <a:p>
            <a:pPr algn="r" rtl="1">
              <a:defRPr/>
            </a:pPr>
            <a:endParaRPr lang="ar-EG" sz="1000" b="1" dirty="0">
              <a:solidFill>
                <a:schemeClr val="bg1"/>
              </a:solidFill>
            </a:endParaRPr>
          </a:p>
          <a:p>
            <a:pPr marL="722313" indent="-722313" algn="justLow" rtl="1"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 algn="justLow" rtl="1">
              <a:defRPr/>
            </a:pPr>
            <a:endParaRPr lang="ar-EG" sz="2800" b="1" dirty="0" smtClean="0">
              <a:solidFill>
                <a:schemeClr val="bg1"/>
              </a:solidFill>
            </a:endParaRPr>
          </a:p>
          <a:p>
            <a:pPr marL="444500" indent="-444500" algn="justLow" rtl="1">
              <a:defRPr/>
            </a:pP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7171" name="صورة 9" descr="HRNe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3" y="98425"/>
            <a:ext cx="8763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1703460"/>
            <a:ext cx="8643998" cy="346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>
              <a:lnSpc>
                <a:spcPct val="70000"/>
              </a:lnSpc>
              <a:spcAft>
                <a:spcPts val="0"/>
              </a:spcAft>
              <a:tabLst>
                <a:tab pos="3293745" algn="l"/>
              </a:tabLst>
            </a:pPr>
            <a:r>
              <a:rPr lang="ar-SA" sz="3600" b="1" dirty="0" smtClean="0">
                <a:solidFill>
                  <a:schemeClr val="accent3"/>
                </a:solidFill>
                <a:latin typeface="Simplified Arabic" pitchFamily="18" charset="-78"/>
                <a:cs typeface="Simplified Arabic" pitchFamily="18" charset="-78"/>
              </a:rPr>
              <a:t>ب</a:t>
            </a:r>
            <a:r>
              <a:rPr lang="ar-EG" sz="3600" b="1" dirty="0" smtClean="0">
                <a:solidFill>
                  <a:schemeClr val="accent3"/>
                </a:solidFill>
                <a:latin typeface="Simplified Arabic" pitchFamily="18" charset="-78"/>
                <a:cs typeface="Simplified Arabic" pitchFamily="18" charset="-78"/>
              </a:rPr>
              <a:t>سم الله الرحمن الرحيم </a:t>
            </a:r>
          </a:p>
          <a:p>
            <a:pPr algn="ctr" rtl="1">
              <a:lnSpc>
                <a:spcPct val="70000"/>
              </a:lnSpc>
              <a:spcAft>
                <a:spcPts val="0"/>
              </a:spcAft>
              <a:tabLst>
                <a:tab pos="3293745" algn="l"/>
              </a:tabLst>
            </a:pPr>
            <a:endParaRPr lang="en-US" sz="1100" b="1" dirty="0" smtClean="0">
              <a:solidFill>
                <a:srgbClr val="0000FF"/>
              </a:solidFill>
              <a:latin typeface="Times New Roman"/>
              <a:cs typeface="Simplified Arabic"/>
            </a:endParaRPr>
          </a:p>
          <a:p>
            <a:pPr marL="712788" indent="-712788" algn="ctr" rtl="1">
              <a:lnSpc>
                <a:spcPct val="150000"/>
              </a:lnSpc>
              <a:spcAft>
                <a:spcPts val="0"/>
              </a:spcAft>
              <a:tabLst>
                <a:tab pos="143510" algn="l"/>
                <a:tab pos="3293745" algn="l"/>
              </a:tabLst>
            </a:pPr>
            <a:r>
              <a:rPr lang="ar-EG" sz="4000" b="1" dirty="0" smtClean="0">
                <a:solidFill>
                  <a:schemeClr val="bg1">
                    <a:lumMod val="90000"/>
                  </a:schemeClr>
                </a:solidFill>
                <a:latin typeface="Andalus" pitchFamily="18" charset="-78"/>
                <a:cs typeface="Andalus" pitchFamily="18" charset="-78"/>
              </a:rPr>
              <a:t>.</a:t>
            </a:r>
            <a:r>
              <a:rPr lang="ar-SA" sz="3600" b="1" dirty="0" smtClean="0">
                <a:solidFill>
                  <a:srgbClr val="008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ar-SA" sz="3600" b="1" dirty="0" smtClean="0">
                <a:solidFill>
                  <a:schemeClr val="bg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يا أيها الذين آمنوا إن جاءكم فاسق بنبأ فتبينوا أن تصيبوا قوماً بجهالة فتصبحوا</a:t>
            </a:r>
            <a:r>
              <a:rPr lang="ar-EG" sz="3600" b="1" dirty="0" smtClean="0">
                <a:solidFill>
                  <a:schemeClr val="bg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ar-SA" sz="3600" b="1" dirty="0" smtClean="0">
                <a:solidFill>
                  <a:schemeClr val="bg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على ما فعلتم نادمين</a:t>
            </a:r>
            <a:r>
              <a:rPr lang="ar-EG" sz="3600" b="1" dirty="0" smtClean="0">
                <a:solidFill>
                  <a:schemeClr val="bg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.</a:t>
            </a:r>
          </a:p>
          <a:p>
            <a:pPr marL="712788" indent="-712788" algn="ctr" rtl="1">
              <a:lnSpc>
                <a:spcPct val="150000"/>
              </a:lnSpc>
              <a:spcAft>
                <a:spcPts val="0"/>
              </a:spcAft>
              <a:tabLst>
                <a:tab pos="143510" algn="l"/>
                <a:tab pos="3293745" algn="l"/>
              </a:tabLst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Times New Roman"/>
              <a:cs typeface="Simplified Arabic"/>
            </a:endParaRPr>
          </a:p>
          <a:p>
            <a:r>
              <a:rPr lang="ar-SA" sz="3600" dirty="0" smtClean="0">
                <a:solidFill>
                  <a:srgbClr val="800000"/>
                </a:solidFill>
                <a:latin typeface="Times New Roman"/>
                <a:ea typeface="Times New Roman"/>
                <a:cs typeface="Andalus"/>
              </a:rPr>
              <a:t>                                                  </a:t>
            </a:r>
            <a:r>
              <a:rPr lang="ar-SA" sz="3600" b="1" dirty="0" smtClean="0">
                <a:solidFill>
                  <a:schemeClr val="accent3"/>
                </a:solidFill>
                <a:latin typeface="Times New Roman"/>
                <a:cs typeface="Andalus"/>
              </a:rPr>
              <a:t>صدق الله العظيم</a:t>
            </a:r>
            <a:endParaRPr lang="ar-EG" sz="3600" b="1" dirty="0" smtClean="0">
              <a:solidFill>
                <a:schemeClr val="accent3"/>
              </a:solidFill>
              <a:latin typeface="Times New Roman"/>
              <a:cs typeface="Andalus"/>
            </a:endParaRPr>
          </a:p>
          <a:p>
            <a:r>
              <a:rPr lang="ar-SA" sz="2000" b="1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Andalus"/>
              </a:rPr>
              <a:t>(آية</a:t>
            </a:r>
            <a:r>
              <a:rPr lang="ar-EG" sz="2000" b="1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Andalus"/>
              </a:rPr>
              <a:t> 6</a:t>
            </a:r>
            <a:r>
              <a:rPr lang="ar-SA" sz="2000" b="1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Andalus"/>
              </a:rPr>
              <a:t>- </a:t>
            </a:r>
            <a:r>
              <a:rPr lang="ar-EG" sz="2000" b="1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Andalus"/>
              </a:rPr>
              <a:t>سورة الحجرات</a:t>
            </a:r>
            <a:r>
              <a:rPr lang="ar-SA" sz="2000" b="1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Andalus"/>
              </a:rPr>
              <a:t>)</a:t>
            </a:r>
            <a:endParaRPr lang="ar-EG" sz="2000" b="1" dirty="0" smtClean="0">
              <a:solidFill>
                <a:schemeClr val="bg1">
                  <a:lumMod val="75000"/>
                </a:schemeClr>
              </a:solidFill>
              <a:latin typeface="Times New Roman"/>
              <a:cs typeface="Andalus"/>
            </a:endParaRPr>
          </a:p>
        </p:txBody>
      </p:sp>
      <p:sp>
        <p:nvSpPr>
          <p:cNvPr id="7" name="شكل بيضاوي 6"/>
          <p:cNvSpPr/>
          <p:nvPr/>
        </p:nvSpPr>
        <p:spPr bwMode="auto">
          <a:xfrm>
            <a:off x="71405" y="6286520"/>
            <a:ext cx="714381" cy="500042"/>
          </a:xfrm>
          <a:prstGeom prst="ellipse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algn="ctr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Arial" pitchFamily="34" charset="0"/>
              </a:rPr>
              <a:t>2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رابط مستقيم 7"/>
          <p:cNvCxnSpPr/>
          <p:nvPr/>
        </p:nvCxnSpPr>
        <p:spPr>
          <a:xfrm rot="10800000">
            <a:off x="0" y="1285860"/>
            <a:ext cx="91440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5" name="Picture 9" descr="HRNew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49" y="142852"/>
            <a:ext cx="7985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4"/>
          <p:cNvSpPr txBox="1"/>
          <p:nvPr/>
        </p:nvSpPr>
        <p:spPr>
          <a:xfrm>
            <a:off x="1142976" y="357166"/>
            <a:ext cx="685804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altLang="ar-EG" sz="2800" b="1" dirty="0" smtClean="0">
                <a:solidFill>
                  <a:srgbClr val="FFFF00"/>
                </a:solidFill>
                <a:cs typeface="PT Bold Heading" pitchFamily="2" charset="-78"/>
              </a:rPr>
              <a:t>أنواع الشائعات </a:t>
            </a:r>
          </a:p>
        </p:txBody>
      </p:sp>
      <p:sp>
        <p:nvSpPr>
          <p:cNvPr id="24" name="شكل بيضاوي 23"/>
          <p:cNvSpPr/>
          <p:nvPr/>
        </p:nvSpPr>
        <p:spPr bwMode="auto">
          <a:xfrm>
            <a:off x="71405" y="6286520"/>
            <a:ext cx="714381" cy="500042"/>
          </a:xfrm>
          <a:prstGeom prst="ellipse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algn="ctr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Arial" pitchFamily="34" charset="0"/>
              </a:rPr>
              <a:t>14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3000364" y="5643578"/>
            <a:ext cx="1357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FFFF"/>
                </a:solidFill>
              </a:rPr>
              <a:t>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4643438" y="4429132"/>
            <a:ext cx="1357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FFFF"/>
                </a:solidFill>
              </a:rPr>
              <a:t>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2" name="مستطيل مستدير الزوايا 51"/>
          <p:cNvSpPr/>
          <p:nvPr/>
        </p:nvSpPr>
        <p:spPr bwMode="auto">
          <a:xfrm>
            <a:off x="5572132" y="1461956"/>
            <a:ext cx="3071835" cy="39540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sz="2400" dirty="0" smtClean="0">
                <a:solidFill>
                  <a:srgbClr val="FFFF00"/>
                </a:solidFill>
                <a:cs typeface="PT Bold Heading" pitchFamily="2" charset="-78"/>
              </a:rPr>
              <a:t>شائعة الحقد والكراهية </a:t>
            </a:r>
          </a:p>
        </p:txBody>
      </p:sp>
      <p:sp>
        <p:nvSpPr>
          <p:cNvPr id="53" name="مستطيل 52"/>
          <p:cNvSpPr/>
          <p:nvPr/>
        </p:nvSpPr>
        <p:spPr>
          <a:xfrm>
            <a:off x="214282" y="1924284"/>
            <a:ext cx="8358246" cy="996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تقوم على أساس بث الكراهية والعداء وعدم الثقة والتعصب بين فئات الشعب وطبقات المجتمع .</a:t>
            </a:r>
          </a:p>
        </p:txBody>
      </p:sp>
      <p:sp>
        <p:nvSpPr>
          <p:cNvPr id="55" name="شريط إلى الأعلى 54"/>
          <p:cNvSpPr/>
          <p:nvPr/>
        </p:nvSpPr>
        <p:spPr bwMode="auto">
          <a:xfrm>
            <a:off x="6643702" y="3571876"/>
            <a:ext cx="1928826" cy="1071570"/>
          </a:xfrm>
          <a:prstGeom prst="ribbon2">
            <a:avLst/>
          </a:prstGeom>
          <a:solidFill>
            <a:srgbClr val="C00000"/>
          </a:solidFill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dirty="0" smtClean="0">
                <a:solidFill>
                  <a:srgbClr val="00FF99"/>
                </a:solidFill>
                <a:cs typeface="PT Bold Heading" pitchFamily="2" charset="-78"/>
              </a:rPr>
              <a:t> </a:t>
            </a:r>
            <a:r>
              <a:rPr lang="ar-EG" altLang="ar-EG" sz="2800" b="1" dirty="0" smtClean="0">
                <a:solidFill>
                  <a:srgbClr val="FFFF00"/>
                </a:solidFill>
                <a:latin typeface="+mn-lt"/>
                <a:cs typeface="PT Bold Heading" pitchFamily="2" charset="-78"/>
              </a:rPr>
              <a:t>مثال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</p:txBody>
      </p:sp>
      <p:grpSp>
        <p:nvGrpSpPr>
          <p:cNvPr id="14" name="مجموعة 13"/>
          <p:cNvGrpSpPr/>
          <p:nvPr/>
        </p:nvGrpSpPr>
        <p:grpSpPr>
          <a:xfrm>
            <a:off x="928662" y="3071810"/>
            <a:ext cx="4929222" cy="2286016"/>
            <a:chOff x="285721" y="3558854"/>
            <a:chExt cx="6215105" cy="22276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1" y="3571876"/>
              <a:ext cx="3221010" cy="22145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38537" y="3558854"/>
              <a:ext cx="3062289" cy="2227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chemeClr val="tx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رابط مستقيم 7"/>
          <p:cNvCxnSpPr/>
          <p:nvPr/>
        </p:nvCxnSpPr>
        <p:spPr>
          <a:xfrm rot="10800000">
            <a:off x="0" y="1285860"/>
            <a:ext cx="91440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5" name="Picture 9" descr="HRNew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149" y="142852"/>
            <a:ext cx="7985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4"/>
          <p:cNvSpPr txBox="1"/>
          <p:nvPr/>
        </p:nvSpPr>
        <p:spPr>
          <a:xfrm>
            <a:off x="1142976" y="357166"/>
            <a:ext cx="6858048" cy="461665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altLang="ar-EG" sz="2400" b="1" dirty="0" smtClean="0">
                <a:solidFill>
                  <a:srgbClr val="FFFF00"/>
                </a:solidFill>
                <a:cs typeface="PT Bold Heading" pitchFamily="2" charset="-78"/>
              </a:rPr>
              <a:t>   </a:t>
            </a:r>
            <a:r>
              <a:rPr lang="ar-EG" altLang="ar-EG" sz="2400" b="1" dirty="0" smtClean="0">
                <a:solidFill>
                  <a:srgbClr val="FFFF00"/>
                </a:solidFill>
                <a:cs typeface="PT Bold Heading" pitchFamily="2" charset="-78"/>
              </a:rPr>
              <a:t>أنواع الشائعات</a:t>
            </a:r>
          </a:p>
        </p:txBody>
      </p:sp>
      <p:sp>
        <p:nvSpPr>
          <p:cNvPr id="24" name="شكل بيضاوي 23"/>
          <p:cNvSpPr/>
          <p:nvPr/>
        </p:nvSpPr>
        <p:spPr bwMode="auto">
          <a:xfrm>
            <a:off x="71405" y="6286520"/>
            <a:ext cx="714381" cy="500042"/>
          </a:xfrm>
          <a:prstGeom prst="ellipse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algn="ctr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Arial" pitchFamily="34" charset="0"/>
              </a:rPr>
              <a:t>15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3000364" y="5643578"/>
            <a:ext cx="1357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FFFF"/>
                </a:solidFill>
              </a:rPr>
              <a:t>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4643438" y="4429132"/>
            <a:ext cx="1357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FFFF"/>
                </a:solidFill>
              </a:rPr>
              <a:t>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74" name="مستطيل 73"/>
          <p:cNvSpPr/>
          <p:nvPr/>
        </p:nvSpPr>
        <p:spPr>
          <a:xfrm>
            <a:off x="214282" y="1895765"/>
            <a:ext cx="8286808" cy="995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تقوم على أساس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أمانى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الأفراد من رغبات وأفكار يأملون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فى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تحقيقها حيث يعتمد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إنتشار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هذا النوع على رغبة الفرد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فى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تصديقها .  </a:t>
            </a:r>
            <a:endParaRPr lang="en-US" altLang="ar-EG" sz="2500" b="1" dirty="0">
              <a:solidFill>
                <a:schemeClr val="bg1"/>
              </a:solidFill>
              <a:cs typeface="PT Bold Heading" pitchFamily="2" charset="-78"/>
            </a:endParaRPr>
          </a:p>
        </p:txBody>
      </p:sp>
      <p:sp>
        <p:nvSpPr>
          <p:cNvPr id="37" name="مستطيل مستدير الزوايا 36"/>
          <p:cNvSpPr/>
          <p:nvPr/>
        </p:nvSpPr>
        <p:spPr bwMode="auto">
          <a:xfrm>
            <a:off x="6858016" y="1461956"/>
            <a:ext cx="1785951" cy="39540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sz="2400" dirty="0" smtClean="0">
                <a:solidFill>
                  <a:srgbClr val="FFFF00"/>
                </a:solidFill>
                <a:cs typeface="PT Bold Heading" pitchFamily="2" charset="-78"/>
              </a:rPr>
              <a:t>شائعة الأمل</a:t>
            </a:r>
          </a:p>
        </p:txBody>
      </p:sp>
      <p:sp>
        <p:nvSpPr>
          <p:cNvPr id="39" name="شريط إلى الأعلى 38"/>
          <p:cNvSpPr/>
          <p:nvPr/>
        </p:nvSpPr>
        <p:spPr bwMode="auto">
          <a:xfrm>
            <a:off x="6500826" y="3357562"/>
            <a:ext cx="1928826" cy="1071570"/>
          </a:xfrm>
          <a:prstGeom prst="ribbon2">
            <a:avLst/>
          </a:prstGeom>
          <a:solidFill>
            <a:srgbClr val="C00000"/>
          </a:solidFill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dirty="0" smtClean="0">
                <a:solidFill>
                  <a:srgbClr val="00FF99"/>
                </a:solidFill>
                <a:cs typeface="PT Bold Heading" pitchFamily="2" charset="-78"/>
              </a:rPr>
              <a:t> </a:t>
            </a:r>
            <a:r>
              <a:rPr lang="ar-EG" altLang="ar-EG" sz="2800" b="1" dirty="0" smtClean="0">
                <a:solidFill>
                  <a:srgbClr val="FFFF00"/>
                </a:solidFill>
                <a:latin typeface="+mn-lt"/>
                <a:cs typeface="PT Bold Heading" pitchFamily="2" charset="-78"/>
              </a:rPr>
              <a:t>مثال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dirty="0" smtClean="0">
                <a:solidFill>
                  <a:srgbClr val="00FF99"/>
                </a:solidFill>
                <a:cs typeface="PT Bold Heading" pitchFamily="2" charset="-78"/>
              </a:rPr>
              <a:t> 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2480" y="5214950"/>
            <a:ext cx="2647950" cy="144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7337" y="5214950"/>
            <a:ext cx="2646299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5214950"/>
            <a:ext cx="270041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وسيلة شرح على شكل سحابة 39"/>
          <p:cNvSpPr/>
          <p:nvPr/>
        </p:nvSpPr>
        <p:spPr bwMode="auto">
          <a:xfrm>
            <a:off x="357158" y="3429000"/>
            <a:ext cx="6000792" cy="1286145"/>
          </a:xfrm>
          <a:prstGeom prst="cloudCallout">
            <a:avLst>
              <a:gd name="adj1" fmla="val 7912"/>
              <a:gd name="adj2" fmla="val 76325"/>
            </a:avLst>
          </a:prstGeom>
          <a:solidFill>
            <a:schemeClr val="accent6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 eaLnBrk="1" hangingPunct="1"/>
            <a:r>
              <a:rPr lang="ar-EG" altLang="ar-EG" sz="2800" b="1" dirty="0" smtClean="0">
                <a:solidFill>
                  <a:schemeClr val="bg1"/>
                </a:solidFill>
                <a:cs typeface="PT Bold Heading" pitchFamily="2" charset="-78"/>
              </a:rPr>
              <a:t>زيادة المرتبات / إقرار علاوات / </a:t>
            </a:r>
            <a:r>
              <a:rPr lang="ar-EG" altLang="ar-EG" sz="2800" b="1" dirty="0" err="1" smtClean="0">
                <a:solidFill>
                  <a:schemeClr val="bg1"/>
                </a:solidFill>
                <a:cs typeface="PT Bold Heading" pitchFamily="2" charset="-78"/>
              </a:rPr>
              <a:t>إنخفاض</a:t>
            </a:r>
            <a:r>
              <a:rPr lang="ar-EG" altLang="ar-EG" sz="2800" b="1" dirty="0" smtClean="0">
                <a:solidFill>
                  <a:schemeClr val="bg1"/>
                </a:solidFill>
                <a:cs typeface="PT Bold Heading" pitchFamily="2" charset="-78"/>
              </a:rPr>
              <a:t> الأسعار </a:t>
            </a:r>
            <a:endParaRPr lang="ar-SA" altLang="ar-EG" sz="2800" b="1" dirty="0" smtClean="0">
              <a:solidFill>
                <a:schemeClr val="bg1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889750" cy="757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ar-EG" sz="138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cs typeface="PT Bold Heading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 rot="10800000">
            <a:off x="0" y="1219200"/>
            <a:ext cx="91440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شكل بيضاوي 6"/>
          <p:cNvSpPr/>
          <p:nvPr/>
        </p:nvSpPr>
        <p:spPr bwMode="auto">
          <a:xfrm>
            <a:off x="71405" y="6286520"/>
            <a:ext cx="714381" cy="500042"/>
          </a:xfrm>
          <a:prstGeom prst="ellipse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algn="ctr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Arial" pitchFamily="34" charset="0"/>
              </a:rPr>
              <a:t>16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3143240" y="5786454"/>
            <a:ext cx="485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endParaRPr lang="ar-EG" sz="2400" b="1" dirty="0" smtClean="0">
              <a:solidFill>
                <a:srgbClr val="FFFFFF"/>
              </a:solidFill>
            </a:endParaRPr>
          </a:p>
        </p:txBody>
      </p:sp>
      <p:sp>
        <p:nvSpPr>
          <p:cNvPr id="18" name="TextBox 4"/>
          <p:cNvSpPr txBox="1"/>
          <p:nvPr/>
        </p:nvSpPr>
        <p:spPr>
          <a:xfrm>
            <a:off x="1214414" y="285728"/>
            <a:ext cx="7715304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altLang="ar-EG" sz="2800" b="1" dirty="0" smtClean="0">
                <a:solidFill>
                  <a:srgbClr val="FFFF00"/>
                </a:solidFill>
                <a:cs typeface="PT Bold Heading" pitchFamily="2" charset="-78"/>
              </a:rPr>
              <a:t>أنواع الشائعات</a:t>
            </a:r>
          </a:p>
        </p:txBody>
      </p:sp>
      <p:sp>
        <p:nvSpPr>
          <p:cNvPr id="19" name="مستطيل مستدير الزوايا 18"/>
          <p:cNvSpPr/>
          <p:nvPr/>
        </p:nvSpPr>
        <p:spPr bwMode="auto">
          <a:xfrm>
            <a:off x="6357950" y="1461956"/>
            <a:ext cx="2286017" cy="39540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sz="2400" dirty="0" smtClean="0">
                <a:solidFill>
                  <a:srgbClr val="FFFF00"/>
                </a:solidFill>
                <a:cs typeface="PT Bold Heading" pitchFamily="2" charset="-78"/>
              </a:rPr>
              <a:t>الشائعة السريعة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285720" y="1857364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20000"/>
              </a:lnSpc>
            </a:pP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هى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التى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تنتشر بسرعة لتغطى أكبر حجم بشرى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فى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أقصر وقت وعادة </a:t>
            </a:r>
            <a:b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</a:b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ما يظهر هذا النوع عند وقوع الحوادث والكوارث أو أثناء الهزيمة</a:t>
            </a:r>
            <a:b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</a:b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فى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زمن الحرب .</a:t>
            </a:r>
            <a:endParaRPr lang="en-US" altLang="ar-EG" sz="2500" b="1" dirty="0">
              <a:solidFill>
                <a:schemeClr val="bg1"/>
              </a:solidFill>
              <a:cs typeface="PT Bold Heading" pitchFamily="2" charset="-78"/>
            </a:endParaRPr>
          </a:p>
        </p:txBody>
      </p:sp>
      <p:sp>
        <p:nvSpPr>
          <p:cNvPr id="22" name="شريط إلى الأعلى 21"/>
          <p:cNvSpPr/>
          <p:nvPr/>
        </p:nvSpPr>
        <p:spPr bwMode="auto">
          <a:xfrm>
            <a:off x="6572264" y="4000504"/>
            <a:ext cx="1928826" cy="1071570"/>
          </a:xfrm>
          <a:prstGeom prst="ribbon2">
            <a:avLst/>
          </a:prstGeom>
          <a:solidFill>
            <a:srgbClr val="C00000"/>
          </a:solidFill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dirty="0" smtClean="0">
                <a:solidFill>
                  <a:srgbClr val="00FF99"/>
                </a:solidFill>
                <a:cs typeface="PT Bold Heading" pitchFamily="2" charset="-78"/>
              </a:rPr>
              <a:t> </a:t>
            </a:r>
            <a:r>
              <a:rPr lang="ar-EG" altLang="ar-EG" sz="2800" b="1" dirty="0" smtClean="0">
                <a:solidFill>
                  <a:srgbClr val="FFFF00"/>
                </a:solidFill>
                <a:latin typeface="+mn-lt"/>
                <a:cs typeface="PT Bold Heading" pitchFamily="2" charset="-78"/>
              </a:rPr>
              <a:t>مثال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71439" y="3500437"/>
            <a:ext cx="6486537" cy="3357563"/>
            <a:chOff x="71439" y="3500437"/>
            <a:chExt cx="6486537" cy="335756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439" y="3500438"/>
              <a:ext cx="3214677" cy="18549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14678" y="3500437"/>
              <a:ext cx="3343298" cy="18573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14414" y="5214950"/>
              <a:ext cx="4572000" cy="16430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889750" cy="757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ar-EG" sz="138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cs typeface="PT Bold Heading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 rot="10800000">
            <a:off x="0" y="1219200"/>
            <a:ext cx="91440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4"/>
          <p:cNvSpPr txBox="1"/>
          <p:nvPr/>
        </p:nvSpPr>
        <p:spPr>
          <a:xfrm>
            <a:off x="1214414" y="285728"/>
            <a:ext cx="785818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altLang="ar-EG" sz="2800" b="1" dirty="0" smtClean="0">
                <a:solidFill>
                  <a:srgbClr val="FFFF00"/>
                </a:solidFill>
                <a:cs typeface="PT Bold Heading" pitchFamily="2" charset="-78"/>
              </a:rPr>
              <a:t>أنواع الشائعات</a:t>
            </a:r>
          </a:p>
        </p:txBody>
      </p:sp>
      <p:sp>
        <p:nvSpPr>
          <p:cNvPr id="7" name="شكل بيضاوي 6"/>
          <p:cNvSpPr/>
          <p:nvPr/>
        </p:nvSpPr>
        <p:spPr bwMode="auto">
          <a:xfrm>
            <a:off x="71405" y="6286520"/>
            <a:ext cx="714381" cy="500042"/>
          </a:xfrm>
          <a:prstGeom prst="ellipse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algn="ctr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Arial" pitchFamily="34" charset="0"/>
              </a:rPr>
              <a:t>17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428860" y="1928802"/>
            <a:ext cx="6286544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endParaRPr lang="en-US" sz="2400" dirty="0">
              <a:solidFill>
                <a:srgbClr val="FFFFFF"/>
              </a:solidFill>
              <a:cs typeface="PT Bold Heading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 bwMode="auto">
          <a:xfrm>
            <a:off x="6357950" y="1461956"/>
            <a:ext cx="2286017" cy="46684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sz="2400" dirty="0" smtClean="0">
                <a:solidFill>
                  <a:srgbClr val="FFFF00"/>
                </a:solidFill>
                <a:cs typeface="PT Bold Heading" pitchFamily="2" charset="-78"/>
              </a:rPr>
              <a:t>الشائعة الزاحفة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285720" y="1942919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20000"/>
              </a:lnSpc>
            </a:pP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هى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التى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يتم ترويجها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وإنتشارها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ببطىء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كالشائعات العدائية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التى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تستهدف القرارات السياسية والعسكرية بهدف ( التحقير منها –</a:t>
            </a:r>
            <a:b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</a:b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فقد الثقة – عرقلة خطوات التقدم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الإقتصادى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والسياسة – التشكيك </a:t>
            </a:r>
            <a:b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</a:b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فى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قدرات وإمكانيات القوات المسلحة ) .</a:t>
            </a:r>
            <a:endParaRPr lang="en-US" altLang="ar-EG" sz="2500" b="1" dirty="0" smtClean="0">
              <a:solidFill>
                <a:schemeClr val="bg1"/>
              </a:solidFill>
              <a:cs typeface="PT Bold Heading" pitchFamily="2" charset="-78"/>
            </a:endParaRPr>
          </a:p>
        </p:txBody>
      </p:sp>
      <p:sp>
        <p:nvSpPr>
          <p:cNvPr id="19" name="شريط إلى الأعلى 18"/>
          <p:cNvSpPr/>
          <p:nvPr/>
        </p:nvSpPr>
        <p:spPr bwMode="auto">
          <a:xfrm>
            <a:off x="6786578" y="4429132"/>
            <a:ext cx="1928826" cy="1071570"/>
          </a:xfrm>
          <a:prstGeom prst="ribbon2">
            <a:avLst/>
          </a:prstGeom>
          <a:solidFill>
            <a:srgbClr val="C00000"/>
          </a:solidFill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dirty="0" smtClean="0">
                <a:solidFill>
                  <a:srgbClr val="00FF99"/>
                </a:solidFill>
                <a:cs typeface="PT Bold Heading" pitchFamily="2" charset="-78"/>
              </a:rPr>
              <a:t> </a:t>
            </a:r>
            <a:r>
              <a:rPr lang="ar-EG" altLang="ar-EG" sz="2800" b="1" dirty="0" smtClean="0">
                <a:solidFill>
                  <a:srgbClr val="FFFF00"/>
                </a:solidFill>
                <a:latin typeface="+mn-lt"/>
                <a:cs typeface="PT Bold Heading" pitchFamily="2" charset="-78"/>
              </a:rPr>
              <a:t>مثال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170369" y="4000504"/>
            <a:ext cx="4044441" cy="1932903"/>
            <a:chOff x="170369" y="4000504"/>
            <a:chExt cx="4044441" cy="193290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0369" y="4000504"/>
              <a:ext cx="2044177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44723" y="4000504"/>
              <a:ext cx="2170087" cy="19329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4000504"/>
            <a:ext cx="2357453" cy="1915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مستطيل 16"/>
          <p:cNvSpPr/>
          <p:nvPr/>
        </p:nvSpPr>
        <p:spPr>
          <a:xfrm>
            <a:off x="-928726" y="5715016"/>
            <a:ext cx="4857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altLang="ar-EG" sz="4000" b="1" dirty="0" smtClean="0">
                <a:solidFill>
                  <a:schemeClr val="accent1"/>
                </a:solidFill>
                <a:cs typeface="PT Bold Heading" pitchFamily="2" charset="-78"/>
              </a:rPr>
              <a:t>(</a:t>
            </a:r>
            <a:r>
              <a:rPr lang="ar-EG" altLang="ar-EG" sz="2500" b="1" dirty="0" smtClean="0">
                <a:solidFill>
                  <a:schemeClr val="accent1"/>
                </a:solidFill>
                <a:cs typeface="PT Bold Heading" pitchFamily="2" charset="-78"/>
              </a:rPr>
              <a:t> </a:t>
            </a:r>
            <a:r>
              <a:rPr lang="ar-EG" altLang="ar-EG" sz="2000" b="1" dirty="0" smtClean="0">
                <a:solidFill>
                  <a:schemeClr val="accent1"/>
                </a:solidFill>
                <a:cs typeface="PT Bold Heading" pitchFamily="2" charset="-78"/>
              </a:rPr>
              <a:t>قناة السويس الجديدة ترعة</a:t>
            </a:r>
            <a:r>
              <a:rPr lang="ar-EG" altLang="ar-EG" sz="2500" b="1" dirty="0" smtClean="0">
                <a:solidFill>
                  <a:schemeClr val="accent1"/>
                </a:solidFill>
                <a:cs typeface="PT Bold Heading" pitchFamily="2" charset="-78"/>
              </a:rPr>
              <a:t> </a:t>
            </a:r>
            <a:r>
              <a:rPr lang="ar-EG" altLang="ar-EG" sz="4000" b="1" dirty="0" smtClean="0">
                <a:solidFill>
                  <a:schemeClr val="accent1"/>
                </a:solidFill>
                <a:cs typeface="PT Bold Heading" pitchFamily="2" charset="-78"/>
              </a:rPr>
              <a:t>) 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3857620" y="5721510"/>
            <a:ext cx="4857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altLang="ar-EG" sz="4000" b="1" dirty="0" smtClean="0">
                <a:solidFill>
                  <a:srgbClr val="00B0F0"/>
                </a:solidFill>
                <a:cs typeface="PT Bold Heading" pitchFamily="2" charset="-78"/>
              </a:rPr>
              <a:t>(</a:t>
            </a:r>
            <a:r>
              <a:rPr lang="ar-EG" altLang="ar-EG" sz="2500" b="1" dirty="0" smtClean="0">
                <a:solidFill>
                  <a:srgbClr val="00B0F0"/>
                </a:solidFill>
                <a:cs typeface="PT Bold Heading" pitchFamily="2" charset="-78"/>
              </a:rPr>
              <a:t> </a:t>
            </a:r>
            <a:r>
              <a:rPr lang="ar-EG" altLang="ar-EG" sz="2000" b="1" dirty="0" smtClean="0">
                <a:solidFill>
                  <a:srgbClr val="00B0F0"/>
                </a:solidFill>
                <a:cs typeface="PT Bold Heading" pitchFamily="2" charset="-78"/>
              </a:rPr>
              <a:t>طائرات </a:t>
            </a:r>
            <a:r>
              <a:rPr lang="ar-EG" altLang="ar-EG" sz="2000" b="1" dirty="0" err="1" smtClean="0">
                <a:solidFill>
                  <a:srgbClr val="00B0F0"/>
                </a:solidFill>
                <a:cs typeface="PT Bold Heading" pitchFamily="2" charset="-78"/>
              </a:rPr>
              <a:t>الرافال</a:t>
            </a:r>
            <a:r>
              <a:rPr lang="ar-EG" altLang="ar-EG" sz="2000" b="1" dirty="0" smtClean="0">
                <a:solidFill>
                  <a:srgbClr val="00B0F0"/>
                </a:solidFill>
                <a:cs typeface="PT Bold Heading" pitchFamily="2" charset="-78"/>
              </a:rPr>
              <a:t> طراز قديم </a:t>
            </a:r>
            <a:r>
              <a:rPr lang="ar-EG" altLang="ar-EG" sz="2000" b="1" dirty="0" err="1" smtClean="0">
                <a:solidFill>
                  <a:srgbClr val="00B0F0"/>
                </a:solidFill>
                <a:cs typeface="PT Bold Heading" pitchFamily="2" charset="-78"/>
              </a:rPr>
              <a:t>وبها</a:t>
            </a:r>
            <a:r>
              <a:rPr lang="ar-EG" altLang="ar-EG" sz="2000" b="1" dirty="0" smtClean="0">
                <a:solidFill>
                  <a:srgbClr val="00B0F0"/>
                </a:solidFill>
                <a:cs typeface="PT Bold Heading" pitchFamily="2" charset="-78"/>
              </a:rPr>
              <a:t> عيوب </a:t>
            </a:r>
            <a:r>
              <a:rPr lang="ar-EG" altLang="ar-EG" sz="4000" b="1" dirty="0" smtClean="0">
                <a:solidFill>
                  <a:srgbClr val="00B0F0"/>
                </a:solidFill>
                <a:cs typeface="PT Bold Heading" pitchFamily="2" charset="-78"/>
              </a:rPr>
              <a:t>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889750" cy="757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ar-EG" sz="138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cs typeface="PT Bold Heading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 rot="10800000">
            <a:off x="0" y="1219200"/>
            <a:ext cx="91440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4"/>
          <p:cNvSpPr txBox="1"/>
          <p:nvPr/>
        </p:nvSpPr>
        <p:spPr>
          <a:xfrm>
            <a:off x="1142976" y="285728"/>
            <a:ext cx="785818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altLang="ar-EG" sz="2800" b="1" dirty="0" smtClean="0">
                <a:solidFill>
                  <a:srgbClr val="FFFF00"/>
                </a:solidFill>
                <a:cs typeface="PT Bold Heading" pitchFamily="2" charset="-78"/>
              </a:rPr>
              <a:t>أنواع الشائعات</a:t>
            </a:r>
          </a:p>
        </p:txBody>
      </p:sp>
      <p:sp>
        <p:nvSpPr>
          <p:cNvPr id="7" name="شكل بيضاوي 6"/>
          <p:cNvSpPr/>
          <p:nvPr/>
        </p:nvSpPr>
        <p:spPr bwMode="auto">
          <a:xfrm>
            <a:off x="71405" y="6286520"/>
            <a:ext cx="714381" cy="500042"/>
          </a:xfrm>
          <a:prstGeom prst="ellipse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algn="ctr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Arial" pitchFamily="34" charset="0"/>
              </a:rPr>
              <a:t>18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357158" y="5952342"/>
            <a:ext cx="4857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altLang="ar-EG" sz="4000" b="1" dirty="0" smtClean="0">
                <a:solidFill>
                  <a:srgbClr val="3399FF"/>
                </a:solidFill>
                <a:cs typeface="PT Bold Heading" pitchFamily="2" charset="-78"/>
              </a:rPr>
              <a:t>(</a:t>
            </a:r>
            <a:r>
              <a:rPr lang="ar-EG" altLang="ar-EG" sz="2500" b="1" dirty="0" smtClean="0">
                <a:solidFill>
                  <a:srgbClr val="3399FF"/>
                </a:solidFill>
                <a:cs typeface="PT Bold Heading" pitchFamily="2" charset="-78"/>
              </a:rPr>
              <a:t> شائعة أزمة السولار </a:t>
            </a:r>
            <a:r>
              <a:rPr lang="ar-EG" altLang="ar-EG" sz="4000" b="1" dirty="0" smtClean="0">
                <a:solidFill>
                  <a:srgbClr val="3399FF"/>
                </a:solidFill>
                <a:cs typeface="PT Bold Heading" pitchFamily="2" charset="-78"/>
              </a:rPr>
              <a:t>) </a:t>
            </a:r>
          </a:p>
        </p:txBody>
      </p:sp>
      <p:sp>
        <p:nvSpPr>
          <p:cNvPr id="33" name="مستطيل مستدير الزوايا 32"/>
          <p:cNvSpPr/>
          <p:nvPr/>
        </p:nvSpPr>
        <p:spPr bwMode="auto">
          <a:xfrm>
            <a:off x="6357950" y="1461956"/>
            <a:ext cx="2286017" cy="46684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sz="2400" dirty="0" smtClean="0">
                <a:solidFill>
                  <a:srgbClr val="FFFF00"/>
                </a:solidFill>
                <a:cs typeface="PT Bold Heading" pitchFamily="2" charset="-78"/>
              </a:rPr>
              <a:t>الشائعة الغائصة</a:t>
            </a:r>
          </a:p>
        </p:txBody>
      </p:sp>
      <p:sp>
        <p:nvSpPr>
          <p:cNvPr id="34" name="مستطيل 33"/>
          <p:cNvSpPr/>
          <p:nvPr/>
        </p:nvSpPr>
        <p:spPr>
          <a:xfrm>
            <a:off x="2286000" y="2385638"/>
            <a:ext cx="4572000" cy="3942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 rtl="1">
              <a:lnSpc>
                <a:spcPct val="120000"/>
              </a:lnSpc>
            </a:pPr>
            <a:endParaRPr lang="en-US" altLang="ar-EG" b="1" dirty="0" smtClean="0">
              <a:solidFill>
                <a:schemeClr val="bg1"/>
              </a:solidFill>
              <a:cs typeface="PT Bold Heading" pitchFamily="2" charset="-78"/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285720" y="1957490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20000"/>
              </a:lnSpc>
            </a:pP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هى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التى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تظل كامنة تحت السطح حتى تواتيها فرصة الظهور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والإنتشار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ثم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تختفى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مرة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آخرى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وعادة تهدف إلى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إفتعال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الأزمات كما أنها تروج ضد القيادات السياسية والشخصيات البارزة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فى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المجتمع .</a:t>
            </a:r>
            <a:endParaRPr lang="en-US" altLang="ar-EG" sz="2500" b="1" dirty="0" smtClean="0">
              <a:solidFill>
                <a:schemeClr val="bg1"/>
              </a:solidFill>
              <a:cs typeface="PT Bold Heading" pitchFamily="2" charset="-78"/>
            </a:endParaRPr>
          </a:p>
        </p:txBody>
      </p:sp>
      <p:sp>
        <p:nvSpPr>
          <p:cNvPr id="37" name="شريط إلى الأعلى 36"/>
          <p:cNvSpPr/>
          <p:nvPr/>
        </p:nvSpPr>
        <p:spPr bwMode="auto">
          <a:xfrm>
            <a:off x="6786578" y="4000504"/>
            <a:ext cx="1928826" cy="1071570"/>
          </a:xfrm>
          <a:prstGeom prst="ribbon2">
            <a:avLst/>
          </a:prstGeom>
          <a:solidFill>
            <a:srgbClr val="C00000"/>
          </a:solidFill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dirty="0" smtClean="0">
                <a:solidFill>
                  <a:srgbClr val="00FF99"/>
                </a:solidFill>
                <a:cs typeface="PT Bold Heading" pitchFamily="2" charset="-78"/>
              </a:rPr>
              <a:t> </a:t>
            </a:r>
            <a:r>
              <a:rPr lang="ar-EG" altLang="ar-EG" sz="2800" b="1" dirty="0" smtClean="0">
                <a:solidFill>
                  <a:srgbClr val="FFFF00"/>
                </a:solidFill>
                <a:latin typeface="+mn-lt"/>
                <a:cs typeface="PT Bold Heading" pitchFamily="2" charset="-78"/>
              </a:rPr>
              <a:t>مثال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00FF99"/>
              </a:solidFill>
              <a:cs typeface="PT Bold Heading" pitchFamily="2" charset="-78"/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666437" y="3571876"/>
            <a:ext cx="5936443" cy="2071703"/>
            <a:chOff x="666437" y="3571876"/>
            <a:chExt cx="5936443" cy="207170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6437" y="3571877"/>
              <a:ext cx="3048307" cy="20717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43306" y="3571876"/>
              <a:ext cx="2959574" cy="20717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889750" cy="757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ar-EG" sz="138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cs typeface="PT Bold Heading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 rot="10800000">
            <a:off x="0" y="1219200"/>
            <a:ext cx="91440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4"/>
          <p:cNvSpPr txBox="1"/>
          <p:nvPr/>
        </p:nvSpPr>
        <p:spPr>
          <a:xfrm>
            <a:off x="1142976" y="285728"/>
            <a:ext cx="785818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altLang="ar-EG" sz="2800" b="1" dirty="0" smtClean="0">
                <a:solidFill>
                  <a:srgbClr val="FFFF00"/>
                </a:solidFill>
                <a:cs typeface="PT Bold Heading" pitchFamily="2" charset="-78"/>
              </a:rPr>
              <a:t>أساليب مواجهة الشائعات والحد من تأثيرها</a:t>
            </a:r>
          </a:p>
        </p:txBody>
      </p:sp>
      <p:sp>
        <p:nvSpPr>
          <p:cNvPr id="7" name="شكل بيضاوي 6"/>
          <p:cNvSpPr/>
          <p:nvPr/>
        </p:nvSpPr>
        <p:spPr bwMode="auto">
          <a:xfrm>
            <a:off x="71405" y="6286520"/>
            <a:ext cx="714381" cy="500042"/>
          </a:xfrm>
          <a:prstGeom prst="ellipse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algn="ctr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Arial" pitchFamily="34" charset="0"/>
              </a:rPr>
              <a:t>20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3143240" y="5786454"/>
            <a:ext cx="485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endParaRPr lang="ar-EG" sz="2400" b="1" dirty="0" smtClean="0">
              <a:solidFill>
                <a:srgbClr val="FFFFFF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429124" y="1428736"/>
            <a:ext cx="4214842" cy="477054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EG" altLang="ar-EG" sz="2500" b="1" dirty="0" smtClean="0">
                <a:solidFill>
                  <a:srgbClr val="FFFF00"/>
                </a:solidFill>
                <a:cs typeface="PT Bold Heading" pitchFamily="2" charset="-78"/>
              </a:rPr>
              <a:t>أسلوب التحكم </a:t>
            </a:r>
            <a:r>
              <a:rPr lang="ar-EG" altLang="ar-EG" sz="2500" b="1" dirty="0" err="1" smtClean="0">
                <a:solidFill>
                  <a:srgbClr val="FFFF00"/>
                </a:solidFill>
                <a:cs typeface="PT Bold Heading" pitchFamily="2" charset="-78"/>
              </a:rPr>
              <a:t>الذاتى</a:t>
            </a:r>
            <a:r>
              <a:rPr lang="ar-EG" altLang="ar-EG" sz="2500" b="1" dirty="0" smtClean="0">
                <a:solidFill>
                  <a:srgbClr val="FFFF00"/>
                </a:solidFill>
                <a:cs typeface="PT Bold Heading" pitchFamily="2" charset="-78"/>
              </a:rPr>
              <a:t> ( </a:t>
            </a:r>
            <a:r>
              <a:rPr lang="ar-EG" altLang="ar-EG" sz="2500" b="1" dirty="0" err="1" smtClean="0">
                <a:solidFill>
                  <a:srgbClr val="FFFF00"/>
                </a:solidFill>
                <a:cs typeface="PT Bold Heading" pitchFamily="2" charset="-78"/>
              </a:rPr>
              <a:t>الداخلى</a:t>
            </a:r>
            <a:r>
              <a:rPr lang="ar-EG" altLang="ar-EG" sz="2500" b="1" dirty="0" smtClean="0">
                <a:solidFill>
                  <a:srgbClr val="FFFF00"/>
                </a:solidFill>
                <a:cs typeface="PT Bold Heading" pitchFamily="2" charset="-78"/>
              </a:rPr>
              <a:t> ) </a:t>
            </a:r>
            <a:endParaRPr lang="en-US" altLang="ar-EG" sz="2500" b="1" dirty="0" smtClean="0">
              <a:solidFill>
                <a:srgbClr val="FFFF00"/>
              </a:solidFill>
              <a:cs typeface="PT Bold Heading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85752" y="1951672"/>
            <a:ext cx="8143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20000"/>
              </a:lnSpc>
            </a:pP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والذى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يتحقق من خلال ضبط الفرد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لنفسة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وإمتناعه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عن ترويج الشائعة بصورة إرادية أو لا إرادية .</a:t>
            </a:r>
            <a:endParaRPr lang="en-US" altLang="ar-EG" sz="2500" b="1" dirty="0" smtClean="0">
              <a:solidFill>
                <a:schemeClr val="bg1"/>
              </a:solidFill>
              <a:cs typeface="PT Bold Heading" pitchFamily="2" charset="-78"/>
            </a:endParaRPr>
          </a:p>
        </p:txBody>
      </p:sp>
      <p:sp>
        <p:nvSpPr>
          <p:cNvPr id="19" name="سهم إلى اليسار 18"/>
          <p:cNvSpPr/>
          <p:nvPr/>
        </p:nvSpPr>
        <p:spPr bwMode="auto">
          <a:xfrm>
            <a:off x="7715272" y="3286124"/>
            <a:ext cx="642942" cy="285752"/>
          </a:xfrm>
          <a:prstGeom prst="leftArrow">
            <a:avLst/>
          </a:prstGeom>
          <a:solidFill>
            <a:schemeClr val="accent2"/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FFFFFF"/>
              </a:solidFill>
              <a:cs typeface="PT Bold Heading" pitchFamily="2" charset="-78"/>
            </a:endParaRPr>
          </a:p>
        </p:txBody>
      </p:sp>
      <p:sp>
        <p:nvSpPr>
          <p:cNvPr id="20" name="شكل بيضاوي 19"/>
          <p:cNvSpPr/>
          <p:nvPr/>
        </p:nvSpPr>
        <p:spPr bwMode="auto">
          <a:xfrm>
            <a:off x="8715404" y="1571612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مخطط انسيابي: قرار 20"/>
          <p:cNvSpPr/>
          <p:nvPr/>
        </p:nvSpPr>
        <p:spPr bwMode="auto">
          <a:xfrm>
            <a:off x="8429652" y="2159602"/>
            <a:ext cx="357158" cy="126390"/>
          </a:xfrm>
          <a:prstGeom prst="flowChartDecision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285720" y="3182637"/>
            <a:ext cx="735811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altLang="ar-EG" sz="2500" b="1" dirty="0" smtClean="0">
                <a:solidFill>
                  <a:srgbClr val="FFFF00"/>
                </a:solidFill>
                <a:latin typeface="+mn-lt"/>
                <a:cs typeface="PT Bold Heading" pitchFamily="2" charset="-78"/>
              </a:rPr>
              <a:t>الصورة الإرادية 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تتمثل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فى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الإمتناع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عن ترويج الشائعة </a:t>
            </a:r>
            <a:b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</a:b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فى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الحالات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التى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يعانى فيها الناس من الرقابة الشديدة وفرض عقوبات صارمة على سلوكهم .</a:t>
            </a:r>
          </a:p>
        </p:txBody>
      </p:sp>
      <p:sp>
        <p:nvSpPr>
          <p:cNvPr id="23" name="سهم إلى اليسار 22"/>
          <p:cNvSpPr/>
          <p:nvPr/>
        </p:nvSpPr>
        <p:spPr bwMode="auto">
          <a:xfrm>
            <a:off x="7715272" y="4714884"/>
            <a:ext cx="642942" cy="285752"/>
          </a:xfrm>
          <a:prstGeom prst="leftArrow">
            <a:avLst/>
          </a:prstGeom>
          <a:solidFill>
            <a:schemeClr val="accent2"/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FFFFFF"/>
              </a:solidFill>
              <a:cs typeface="PT Bold Heading" pitchFamily="2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357158" y="4660669"/>
            <a:ext cx="728667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altLang="ar-EG" sz="2500" b="1" dirty="0" smtClean="0">
                <a:solidFill>
                  <a:srgbClr val="FFFF00"/>
                </a:solidFill>
                <a:latin typeface="+mn-lt"/>
                <a:cs typeface="PT Bold Heading" pitchFamily="2" charset="-78"/>
              </a:rPr>
              <a:t>الصورة </a:t>
            </a:r>
            <a:r>
              <a:rPr lang="ar-EG" altLang="ar-EG" sz="2500" b="1" dirty="0" err="1" smtClean="0">
                <a:solidFill>
                  <a:srgbClr val="FFFF00"/>
                </a:solidFill>
                <a:latin typeface="+mn-lt"/>
                <a:cs typeface="PT Bold Heading" pitchFamily="2" charset="-78"/>
              </a:rPr>
              <a:t>اللا</a:t>
            </a:r>
            <a:r>
              <a:rPr lang="ar-EG" altLang="ar-EG" sz="2500" b="1" dirty="0" smtClean="0">
                <a:solidFill>
                  <a:srgbClr val="FFFF00"/>
                </a:solidFill>
                <a:latin typeface="+mn-lt"/>
                <a:cs typeface="PT Bold Heading" pitchFamily="2" charset="-78"/>
              </a:rPr>
              <a:t> إرادية 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تتمثل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فى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قناعة الفرد فكرياً بضرورة التأكد من صحة الخبر قبل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ترويجة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نظراً لمدى خطورة الشائعات </a:t>
            </a:r>
            <a:b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</a:b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على أمن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وإستقرار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المجتمع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889750" cy="757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ar-EG" sz="138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cs typeface="PT Bold Heading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 rot="10800000">
            <a:off x="0" y="1219200"/>
            <a:ext cx="91440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4"/>
          <p:cNvSpPr txBox="1"/>
          <p:nvPr/>
        </p:nvSpPr>
        <p:spPr>
          <a:xfrm>
            <a:off x="1142976" y="285728"/>
            <a:ext cx="785818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altLang="ar-EG" sz="2800" b="1" dirty="0" smtClean="0">
                <a:solidFill>
                  <a:srgbClr val="FFFF00"/>
                </a:solidFill>
                <a:cs typeface="PT Bold Heading" pitchFamily="2" charset="-78"/>
              </a:rPr>
              <a:t>أساليب مواجهة الشائعات والحد من تأثيرها</a:t>
            </a:r>
          </a:p>
        </p:txBody>
      </p:sp>
      <p:sp>
        <p:nvSpPr>
          <p:cNvPr id="7" name="شكل بيضاوي 6"/>
          <p:cNvSpPr/>
          <p:nvPr/>
        </p:nvSpPr>
        <p:spPr bwMode="auto">
          <a:xfrm>
            <a:off x="71405" y="6286520"/>
            <a:ext cx="714381" cy="500042"/>
          </a:xfrm>
          <a:prstGeom prst="ellipse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algn="ctr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Arial" pitchFamily="34" charset="0"/>
              </a:rPr>
              <a:t>21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3143240" y="5786454"/>
            <a:ext cx="485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endParaRPr lang="ar-EG" sz="2400" b="1" dirty="0" smtClean="0">
              <a:solidFill>
                <a:srgbClr val="FFFFFF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786182" y="1428736"/>
            <a:ext cx="4857784" cy="477054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EG" altLang="ar-EG" sz="2500" b="1" dirty="0" smtClean="0">
                <a:solidFill>
                  <a:srgbClr val="FFFF00"/>
                </a:solidFill>
                <a:cs typeface="PT Bold Heading" pitchFamily="2" charset="-78"/>
              </a:rPr>
              <a:t>أسلوب التحكم غير </a:t>
            </a:r>
            <a:r>
              <a:rPr lang="ar-EG" altLang="ar-EG" sz="2500" b="1" dirty="0" err="1" smtClean="0">
                <a:solidFill>
                  <a:srgbClr val="FFFF00"/>
                </a:solidFill>
                <a:cs typeface="PT Bold Heading" pitchFamily="2" charset="-78"/>
              </a:rPr>
              <a:t>الذاتى</a:t>
            </a:r>
            <a:r>
              <a:rPr lang="ar-EG" altLang="ar-EG" sz="2500" b="1" dirty="0" smtClean="0">
                <a:solidFill>
                  <a:srgbClr val="FFFF00"/>
                </a:solidFill>
                <a:cs typeface="PT Bold Heading" pitchFamily="2" charset="-78"/>
              </a:rPr>
              <a:t> ( </a:t>
            </a:r>
            <a:r>
              <a:rPr lang="ar-EG" altLang="ar-EG" sz="2500" b="1" dirty="0" err="1" smtClean="0">
                <a:solidFill>
                  <a:srgbClr val="FFFF00"/>
                </a:solidFill>
                <a:cs typeface="PT Bold Heading" pitchFamily="2" charset="-78"/>
              </a:rPr>
              <a:t>الخارجى</a:t>
            </a:r>
            <a:r>
              <a:rPr lang="ar-EG" altLang="ar-EG" sz="2500" b="1" dirty="0" smtClean="0">
                <a:solidFill>
                  <a:srgbClr val="FFFF00"/>
                </a:solidFill>
                <a:cs typeface="PT Bold Heading" pitchFamily="2" charset="-78"/>
              </a:rPr>
              <a:t>) </a:t>
            </a:r>
            <a:endParaRPr lang="en-US" altLang="ar-EG" sz="2500" b="1" dirty="0" smtClean="0">
              <a:solidFill>
                <a:srgbClr val="FFFF00"/>
              </a:solidFill>
              <a:cs typeface="PT Bold Heading" pitchFamily="2" charset="-78"/>
            </a:endParaRPr>
          </a:p>
        </p:txBody>
      </p:sp>
      <p:sp>
        <p:nvSpPr>
          <p:cNvPr id="11" name="شكل بيضاوي 10"/>
          <p:cNvSpPr/>
          <p:nvPr/>
        </p:nvSpPr>
        <p:spPr bwMode="auto">
          <a:xfrm>
            <a:off x="8715404" y="1571612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مخطط انسيابي: قرار 11"/>
          <p:cNvSpPr/>
          <p:nvPr/>
        </p:nvSpPr>
        <p:spPr bwMode="auto">
          <a:xfrm>
            <a:off x="8286776" y="2159602"/>
            <a:ext cx="357158" cy="126390"/>
          </a:xfrm>
          <a:prstGeom prst="flowChartDecision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85720" y="1955061"/>
            <a:ext cx="80010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من خلال قيام الأجهزة الرسمية الحكومية أو غير الحكومية </a:t>
            </a:r>
            <a:b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</a:b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فى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المجتمع كأجهزة الإعلام والمؤسسات الثقافية والمتحدث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الرسمى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للوزارات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بالتصدى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للشائعات .</a:t>
            </a:r>
            <a:endParaRPr lang="en-US" altLang="ar-EG" sz="2500" b="1" dirty="0">
              <a:solidFill>
                <a:schemeClr val="bg1"/>
              </a:solidFill>
              <a:cs typeface="PT Bold Heading" pitchFamily="2" charset="-78"/>
            </a:endParaRPr>
          </a:p>
        </p:txBody>
      </p:sp>
      <p:grpSp>
        <p:nvGrpSpPr>
          <p:cNvPr id="16" name="مجموعة 15"/>
          <p:cNvGrpSpPr/>
          <p:nvPr/>
        </p:nvGrpSpPr>
        <p:grpSpPr>
          <a:xfrm>
            <a:off x="928662" y="2857496"/>
            <a:ext cx="8001056" cy="4000528"/>
            <a:chOff x="928662" y="2857496"/>
            <a:chExt cx="8001056" cy="4000528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28662" y="4786322"/>
              <a:ext cx="2643869" cy="20716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29388" y="3214686"/>
              <a:ext cx="2500330" cy="19233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28662" y="2857496"/>
              <a:ext cx="2690831" cy="18628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95037" y="3643314"/>
              <a:ext cx="2734351" cy="2143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500825" y="5123737"/>
              <a:ext cx="2428893" cy="17342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889750" cy="757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ar-EG" sz="138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cs typeface="PT Bold Heading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 rot="10800000">
            <a:off x="0" y="1219200"/>
            <a:ext cx="91440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4"/>
          <p:cNvSpPr txBox="1"/>
          <p:nvPr/>
        </p:nvSpPr>
        <p:spPr>
          <a:xfrm>
            <a:off x="1142976" y="285728"/>
            <a:ext cx="785818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altLang="ar-EG" sz="2800" b="1" dirty="0" smtClean="0">
                <a:solidFill>
                  <a:srgbClr val="FFFF00"/>
                </a:solidFill>
                <a:cs typeface="PT Bold Heading" pitchFamily="2" charset="-78"/>
              </a:rPr>
              <a:t>أساليب مواجهة الشائعات والحد من تأثيرها</a:t>
            </a:r>
          </a:p>
        </p:txBody>
      </p:sp>
      <p:sp>
        <p:nvSpPr>
          <p:cNvPr id="7" name="شكل بيضاوي 6"/>
          <p:cNvSpPr/>
          <p:nvPr/>
        </p:nvSpPr>
        <p:spPr bwMode="auto">
          <a:xfrm>
            <a:off x="71405" y="6286520"/>
            <a:ext cx="714381" cy="500042"/>
          </a:xfrm>
          <a:prstGeom prst="ellipse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algn="ctr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Arial" pitchFamily="34" charset="0"/>
              </a:rPr>
              <a:t>22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8" name="مخطط انسيابي: شريط مثقب 17"/>
          <p:cNvSpPr/>
          <p:nvPr/>
        </p:nvSpPr>
        <p:spPr bwMode="auto">
          <a:xfrm>
            <a:off x="1428728" y="1285860"/>
            <a:ext cx="6643734" cy="1000132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sz="2800" b="1" dirty="0" smtClean="0">
                <a:solidFill>
                  <a:srgbClr val="FF0000"/>
                </a:solidFill>
                <a:cs typeface="PT Bold Heading" pitchFamily="2" charset="-78"/>
              </a:rPr>
              <a:t>طرق </a:t>
            </a:r>
            <a:r>
              <a:rPr lang="ar-EG" sz="2800" b="1" dirty="0" err="1" smtClean="0">
                <a:solidFill>
                  <a:srgbClr val="FF0000"/>
                </a:solidFill>
                <a:cs typeface="PT Bold Heading" pitchFamily="2" charset="-78"/>
              </a:rPr>
              <a:t>آخرى</a:t>
            </a:r>
            <a:r>
              <a:rPr lang="ar-EG" sz="2800" b="1" dirty="0" smtClean="0">
                <a:solidFill>
                  <a:srgbClr val="FF0000"/>
                </a:solidFill>
                <a:cs typeface="PT Bold Heading" pitchFamily="2" charset="-78"/>
              </a:rPr>
              <a:t> لمواجهة الشائعات</a:t>
            </a:r>
            <a:endParaRPr lang="en-US" sz="2800" b="1" dirty="0" smtClean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33" name="شكل بيضاوي 32"/>
          <p:cNvSpPr/>
          <p:nvPr/>
        </p:nvSpPr>
        <p:spPr bwMode="auto">
          <a:xfrm>
            <a:off x="8643966" y="2428868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شكل بيضاوي 33"/>
          <p:cNvSpPr/>
          <p:nvPr/>
        </p:nvSpPr>
        <p:spPr bwMode="auto">
          <a:xfrm>
            <a:off x="8643966" y="3286124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شكل بيضاوي 34"/>
          <p:cNvSpPr/>
          <p:nvPr/>
        </p:nvSpPr>
        <p:spPr bwMode="auto">
          <a:xfrm>
            <a:off x="8643966" y="4286256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مجموعة 15"/>
          <p:cNvGrpSpPr/>
          <p:nvPr/>
        </p:nvGrpSpPr>
        <p:grpSpPr>
          <a:xfrm>
            <a:off x="357158" y="2246178"/>
            <a:ext cx="8296332" cy="3197656"/>
            <a:chOff x="357158" y="2246178"/>
            <a:chExt cx="8296332" cy="3197656"/>
          </a:xfrm>
        </p:grpSpPr>
        <p:sp>
          <p:nvSpPr>
            <p:cNvPr id="38" name="مستطيل 37"/>
            <p:cNvSpPr/>
            <p:nvPr/>
          </p:nvSpPr>
          <p:spPr>
            <a:xfrm>
              <a:off x="357158" y="2246178"/>
              <a:ext cx="8143932" cy="9593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Low" rtl="1">
                <a:lnSpc>
                  <a:spcPct val="120000"/>
                </a:lnSpc>
              </a:pPr>
              <a:r>
                <a:rPr lang="ar-EG" sz="2400" b="1" dirty="0" smtClean="0">
                  <a:solidFill>
                    <a:srgbClr val="FFFFFF"/>
                  </a:solidFill>
                  <a:cs typeface="PT Bold Heading" pitchFamily="2" charset="-78"/>
                </a:rPr>
                <a:t>تشكيل لجان فحص بتحديد الوقائع والأحداث بحيث تصوغ تقريراً دقيقاَ عنها ويذاع بشكل متلاحق .</a:t>
              </a:r>
              <a:endParaRPr lang="en-US" sz="2400" b="1" dirty="0">
                <a:solidFill>
                  <a:srgbClr val="FFFFFF"/>
                </a:solidFill>
                <a:cs typeface="PT Bold Heading" pitchFamily="2" charset="-78"/>
              </a:endParaRPr>
            </a:p>
          </p:txBody>
        </p:sp>
        <p:sp>
          <p:nvSpPr>
            <p:cNvPr id="39" name="مستطيل 38"/>
            <p:cNvSpPr/>
            <p:nvPr/>
          </p:nvSpPr>
          <p:spPr>
            <a:xfrm>
              <a:off x="509558" y="3112577"/>
              <a:ext cx="8143932" cy="9593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Low" rtl="1">
                <a:lnSpc>
                  <a:spcPct val="120000"/>
                </a:lnSpc>
              </a:pPr>
              <a:r>
                <a:rPr lang="ar-EG" sz="2400" b="1" dirty="0" err="1" smtClean="0">
                  <a:solidFill>
                    <a:srgbClr val="FFFF00"/>
                  </a:solidFill>
                  <a:cs typeface="PT Bold Heading" pitchFamily="2" charset="-78"/>
                </a:rPr>
                <a:t>إستخدام</a:t>
              </a:r>
              <a:r>
                <a:rPr lang="ar-EG" sz="2400" b="1" dirty="0" smtClean="0">
                  <a:solidFill>
                    <a:srgbClr val="FFFF00"/>
                  </a:solidFill>
                  <a:cs typeface="PT Bold Heading" pitchFamily="2" charset="-78"/>
                </a:rPr>
                <a:t> الملصقات </a:t>
              </a:r>
              <a:r>
                <a:rPr lang="ar-EG" sz="2400" b="1" dirty="0" err="1" smtClean="0">
                  <a:solidFill>
                    <a:srgbClr val="FFFF00"/>
                  </a:solidFill>
                  <a:cs typeface="PT Bold Heading" pitchFamily="2" charset="-78"/>
                </a:rPr>
                <a:t>التى</a:t>
              </a:r>
              <a:r>
                <a:rPr lang="ar-EG" sz="2400" b="1" dirty="0" smtClean="0">
                  <a:solidFill>
                    <a:srgbClr val="FFFF00"/>
                  </a:solidFill>
                  <a:cs typeface="PT Bold Heading" pitchFamily="2" charset="-78"/>
                </a:rPr>
                <a:t> تصور الشائعة على أنها مصدر إعلام يخدم الجهات المعادية بما يجعل الناس أكثر إحجاماً عن ترويج الشائعات .</a:t>
              </a:r>
              <a:endParaRPr lang="en-US" sz="2400" b="1" dirty="0">
                <a:solidFill>
                  <a:srgbClr val="FFFF00"/>
                </a:solidFill>
                <a:cs typeface="PT Bold Heading" pitchFamily="2" charset="-78"/>
              </a:endParaRPr>
            </a:p>
          </p:txBody>
        </p:sp>
        <p:sp>
          <p:nvSpPr>
            <p:cNvPr id="40" name="مستطيل 39"/>
            <p:cNvSpPr/>
            <p:nvPr/>
          </p:nvSpPr>
          <p:spPr>
            <a:xfrm>
              <a:off x="500034" y="4041271"/>
              <a:ext cx="8143932" cy="140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Low" rtl="1">
                <a:lnSpc>
                  <a:spcPct val="120000"/>
                </a:lnSpc>
              </a:pPr>
              <a:r>
                <a:rPr lang="ar-EG" sz="2400" b="1" dirty="0" smtClean="0">
                  <a:solidFill>
                    <a:schemeClr val="bg1"/>
                  </a:solidFill>
                  <a:cs typeface="PT Bold Heading" pitchFamily="2" charset="-78"/>
                </a:rPr>
                <a:t>تدشين العديد من الصفحات على موقع التواصل </a:t>
              </a:r>
              <a:r>
                <a:rPr lang="ar-EG" sz="2400" b="1" dirty="0" err="1" smtClean="0">
                  <a:solidFill>
                    <a:schemeClr val="bg1"/>
                  </a:solidFill>
                  <a:cs typeface="PT Bold Heading" pitchFamily="2" charset="-78"/>
                </a:rPr>
                <a:t>الإجتماعى</a:t>
              </a:r>
              <a:r>
                <a:rPr lang="ar-EG" sz="2400" b="1" dirty="0" smtClean="0">
                  <a:solidFill>
                    <a:schemeClr val="bg1"/>
                  </a:solidFill>
                  <a:cs typeface="PT Bold Heading" pitchFamily="2" charset="-78"/>
                </a:rPr>
                <a:t> فيس </a:t>
              </a:r>
              <a:r>
                <a:rPr lang="ar-EG" sz="2400" b="1" dirty="0" err="1" smtClean="0">
                  <a:solidFill>
                    <a:schemeClr val="bg1"/>
                  </a:solidFill>
                  <a:cs typeface="PT Bold Heading" pitchFamily="2" charset="-78"/>
                </a:rPr>
                <a:t>بوك</a:t>
              </a:r>
              <a:r>
                <a:rPr lang="ar-EG" sz="2400" b="1" dirty="0" smtClean="0">
                  <a:solidFill>
                    <a:schemeClr val="bg1"/>
                  </a:solidFill>
                  <a:cs typeface="PT Bold Heading" pitchFamily="2" charset="-78"/>
                </a:rPr>
                <a:t> لمجابهة الشائعات وإيضاح حقيقة الأخبار والأحداث على غرار صفحة </a:t>
              </a:r>
              <a:br>
                <a:rPr lang="ar-EG" sz="2400" b="1" dirty="0" smtClean="0">
                  <a:solidFill>
                    <a:schemeClr val="bg1"/>
                  </a:solidFill>
                  <a:cs typeface="PT Bold Heading" pitchFamily="2" charset="-78"/>
                </a:rPr>
              </a:br>
              <a:r>
                <a:rPr lang="ar-EG" sz="2400" b="1" dirty="0" smtClean="0">
                  <a:solidFill>
                    <a:schemeClr val="bg1"/>
                  </a:solidFill>
                  <a:cs typeface="PT Bold Heading" pitchFamily="2" charset="-78"/>
                </a:rPr>
                <a:t>( </a:t>
              </a:r>
              <a:r>
                <a:rPr lang="ar-EG" sz="2400" b="1" dirty="0" err="1" smtClean="0">
                  <a:solidFill>
                    <a:schemeClr val="bg1"/>
                  </a:solidFill>
                  <a:cs typeface="PT Bold Heading" pitchFamily="2" charset="-78"/>
                </a:rPr>
                <a:t>ده</a:t>
              </a:r>
              <a:r>
                <a:rPr lang="ar-EG" sz="2400" b="1" dirty="0" smtClean="0">
                  <a:solidFill>
                    <a:schemeClr val="bg1"/>
                  </a:solidFill>
                  <a:cs typeface="PT Bold Heading" pitchFamily="2" charset="-78"/>
                </a:rPr>
                <a:t> بجد ) .</a:t>
              </a:r>
              <a:endParaRPr lang="en-US" sz="2400" b="1" dirty="0">
                <a:solidFill>
                  <a:schemeClr val="bg1"/>
                </a:solidFill>
                <a:cs typeface="PT Bold Heading" pitchFamily="2" charset="-78"/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1357290" y="4929198"/>
            <a:ext cx="5857916" cy="1857388"/>
            <a:chOff x="1357290" y="4929198"/>
            <a:chExt cx="5857916" cy="185738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14811" y="4929198"/>
              <a:ext cx="3000395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57290" y="4929198"/>
              <a:ext cx="3016484" cy="18573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889750" cy="757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ar-EG" sz="138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cs typeface="PT Bold Heading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 rot="10800000">
            <a:off x="0" y="1219200"/>
            <a:ext cx="91440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4"/>
          <p:cNvSpPr txBox="1"/>
          <p:nvPr/>
        </p:nvSpPr>
        <p:spPr>
          <a:xfrm>
            <a:off x="1142976" y="285728"/>
            <a:ext cx="785818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altLang="ar-EG" sz="2800" b="1" dirty="0" smtClean="0">
                <a:solidFill>
                  <a:srgbClr val="FFFF00"/>
                </a:solidFill>
                <a:cs typeface="PT Bold Heading" pitchFamily="2" charset="-78"/>
              </a:rPr>
              <a:t>أساليب مواجهة الشائعات والحد من تأثيرها</a:t>
            </a:r>
          </a:p>
        </p:txBody>
      </p:sp>
      <p:sp>
        <p:nvSpPr>
          <p:cNvPr id="7" name="شكل بيضاوي 6"/>
          <p:cNvSpPr/>
          <p:nvPr/>
        </p:nvSpPr>
        <p:spPr bwMode="auto">
          <a:xfrm>
            <a:off x="71405" y="6286520"/>
            <a:ext cx="714381" cy="500042"/>
          </a:xfrm>
          <a:prstGeom prst="ellipse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algn="ctr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Arial" pitchFamily="34" charset="0"/>
              </a:rPr>
              <a:t>22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3" name="شكل بيضاوي 32"/>
          <p:cNvSpPr/>
          <p:nvPr/>
        </p:nvSpPr>
        <p:spPr bwMode="auto">
          <a:xfrm>
            <a:off x="8643966" y="1357298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شكل بيضاوي 33"/>
          <p:cNvSpPr/>
          <p:nvPr/>
        </p:nvSpPr>
        <p:spPr bwMode="auto">
          <a:xfrm>
            <a:off x="8643966" y="2285992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شكل بيضاوي 34"/>
          <p:cNvSpPr/>
          <p:nvPr/>
        </p:nvSpPr>
        <p:spPr bwMode="auto">
          <a:xfrm>
            <a:off x="8643966" y="2857496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مستطيل 37"/>
          <p:cNvSpPr/>
          <p:nvPr/>
        </p:nvSpPr>
        <p:spPr>
          <a:xfrm>
            <a:off x="500034" y="1214422"/>
            <a:ext cx="8143932" cy="95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20000"/>
              </a:lnSpc>
            </a:pPr>
            <a:r>
              <a:rPr lang="ar-EG" sz="2400" b="1" dirty="0" smtClean="0">
                <a:solidFill>
                  <a:srgbClr val="FFFFFF"/>
                </a:solidFill>
                <a:cs typeface="PT Bold Heading" pitchFamily="2" charset="-78"/>
              </a:rPr>
              <a:t>تكثيف البرامج الإعلامية ذات مصداقية </a:t>
            </a:r>
            <a:r>
              <a:rPr lang="ar-EG" sz="2400" b="1" dirty="0" err="1" smtClean="0">
                <a:solidFill>
                  <a:srgbClr val="FFFFFF"/>
                </a:solidFill>
                <a:cs typeface="PT Bold Heading" pitchFamily="2" charset="-78"/>
              </a:rPr>
              <a:t>التى</a:t>
            </a:r>
            <a:r>
              <a:rPr lang="ar-EG" sz="2400" b="1" dirty="0" smtClean="0">
                <a:solidFill>
                  <a:srgbClr val="FFFFFF"/>
                </a:solidFill>
                <a:cs typeface="PT Bold Heading" pitchFamily="2" charset="-78"/>
              </a:rPr>
              <a:t> تذيع الحقائق</a:t>
            </a:r>
            <a:br>
              <a:rPr lang="ar-EG" sz="2400" b="1" dirty="0" smtClean="0">
                <a:solidFill>
                  <a:srgbClr val="FFFFFF"/>
                </a:solidFill>
                <a:cs typeface="PT Bold Heading" pitchFamily="2" charset="-78"/>
              </a:rPr>
            </a:br>
            <a:r>
              <a:rPr lang="ar-EG" sz="2400" b="1" dirty="0" smtClean="0">
                <a:solidFill>
                  <a:srgbClr val="FFFFFF"/>
                </a:solidFill>
                <a:cs typeface="PT Bold Heading" pitchFamily="2" charset="-78"/>
              </a:rPr>
              <a:t> وتدحض الأكاذيب .</a:t>
            </a:r>
            <a:endParaRPr lang="en-US" sz="2400" b="1" dirty="0">
              <a:solidFill>
                <a:srgbClr val="FFFFFF"/>
              </a:solidFill>
              <a:cs typeface="PT Bold Heading" pitchFamily="2" charset="-78"/>
            </a:endParaRPr>
          </a:p>
        </p:txBody>
      </p:sp>
      <p:sp>
        <p:nvSpPr>
          <p:cNvPr id="39" name="مستطيل 38"/>
          <p:cNvSpPr/>
          <p:nvPr/>
        </p:nvSpPr>
        <p:spPr>
          <a:xfrm>
            <a:off x="509558" y="2127015"/>
            <a:ext cx="8143932" cy="516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20000"/>
              </a:lnSpc>
            </a:pPr>
            <a:r>
              <a:rPr lang="ar-EG" sz="2400" b="1" dirty="0" smtClean="0">
                <a:solidFill>
                  <a:srgbClr val="FFFF00"/>
                </a:solidFill>
                <a:cs typeface="PT Bold Heading" pitchFamily="2" charset="-78"/>
              </a:rPr>
              <a:t>تخصيص أعمدة </a:t>
            </a:r>
            <a:r>
              <a:rPr lang="ar-EG" sz="2400" b="1" dirty="0" err="1" smtClean="0">
                <a:solidFill>
                  <a:srgbClr val="FFFF00"/>
                </a:solidFill>
                <a:cs typeface="PT Bold Heading" pitchFamily="2" charset="-78"/>
              </a:rPr>
              <a:t>فى</a:t>
            </a:r>
            <a:r>
              <a:rPr lang="ar-EG" sz="2400" b="1" dirty="0" smtClean="0">
                <a:solidFill>
                  <a:srgbClr val="FFFF00"/>
                </a:solidFill>
                <a:cs typeface="PT Bold Heading" pitchFamily="2" charset="-78"/>
              </a:rPr>
              <a:t> الصحف والمجلات لكشف زيف الشائعات ومحاربتها .</a:t>
            </a:r>
            <a:endParaRPr lang="en-US" sz="2400" b="1" dirty="0">
              <a:solidFill>
                <a:srgbClr val="FFFF00"/>
              </a:solidFill>
              <a:cs typeface="PT Bold Heading" pitchFamily="2" charset="-78"/>
            </a:endParaRPr>
          </a:p>
        </p:txBody>
      </p:sp>
      <p:sp>
        <p:nvSpPr>
          <p:cNvPr id="40" name="مستطيل 39"/>
          <p:cNvSpPr/>
          <p:nvPr/>
        </p:nvSpPr>
        <p:spPr>
          <a:xfrm>
            <a:off x="500034" y="2669379"/>
            <a:ext cx="814393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20000"/>
              </a:lnSpc>
            </a:pPr>
            <a:r>
              <a:rPr lang="ar-EG" sz="2400" b="1" dirty="0" smtClean="0">
                <a:solidFill>
                  <a:schemeClr val="bg1"/>
                </a:solidFill>
                <a:cs typeface="PT Bold Heading" pitchFamily="2" charset="-78"/>
              </a:rPr>
              <a:t>عقد لقاءات تليفزيونية مع خبراء </a:t>
            </a:r>
            <a:r>
              <a:rPr lang="ar-EG" sz="2400" b="1" dirty="0" err="1" smtClean="0">
                <a:solidFill>
                  <a:schemeClr val="bg1"/>
                </a:solidFill>
                <a:cs typeface="PT Bold Heading" pitchFamily="2" charset="-78"/>
              </a:rPr>
              <a:t>فى</a:t>
            </a:r>
            <a:r>
              <a:rPr lang="ar-EG" sz="2400" b="1" dirty="0" smtClean="0">
                <a:solidFill>
                  <a:schemeClr val="bg1"/>
                </a:solidFill>
                <a:cs typeface="PT Bold Heading" pitchFamily="2" charset="-78"/>
              </a:rPr>
              <a:t> المجال </a:t>
            </a:r>
            <a:r>
              <a:rPr lang="ar-EG" sz="2400" b="1" dirty="0" err="1" smtClean="0">
                <a:solidFill>
                  <a:schemeClr val="bg1"/>
                </a:solidFill>
                <a:cs typeface="PT Bold Heading" pitchFamily="2" charset="-78"/>
              </a:rPr>
              <a:t>الأمنى</a:t>
            </a:r>
            <a:r>
              <a:rPr lang="ar-EG" sz="2400" b="1" dirty="0" smtClean="0">
                <a:solidFill>
                  <a:schemeClr val="bg1"/>
                </a:solidFill>
                <a:cs typeface="PT Bold Heading" pitchFamily="2" charset="-78"/>
              </a:rPr>
              <a:t> / </a:t>
            </a:r>
            <a:r>
              <a:rPr lang="ar-EG" sz="2400" b="1" dirty="0" err="1" smtClean="0">
                <a:solidFill>
                  <a:schemeClr val="bg1"/>
                </a:solidFill>
                <a:cs typeface="PT Bold Heading" pitchFamily="2" charset="-78"/>
              </a:rPr>
              <a:t>النفسى</a:t>
            </a:r>
            <a:r>
              <a:rPr lang="ar-EG" sz="2400" b="1" dirty="0" smtClean="0">
                <a:solidFill>
                  <a:schemeClr val="bg1"/>
                </a:solidFill>
                <a:cs typeface="PT Bold Heading" pitchFamily="2" charset="-78"/>
              </a:rPr>
              <a:t> / </a:t>
            </a:r>
            <a:r>
              <a:rPr lang="ar-EG" sz="2400" b="1" dirty="0" err="1" smtClean="0">
                <a:solidFill>
                  <a:schemeClr val="bg1"/>
                </a:solidFill>
                <a:cs typeface="PT Bold Heading" pitchFamily="2" charset="-78"/>
              </a:rPr>
              <a:t>الإجتماعى</a:t>
            </a:r>
            <a:r>
              <a:rPr lang="ar-EG" sz="2400" b="1" dirty="0" smtClean="0">
                <a:solidFill>
                  <a:schemeClr val="bg1"/>
                </a:solidFill>
                <a:cs typeface="PT Bold Heading" pitchFamily="2" charset="-78"/>
              </a:rPr>
              <a:t>  لشرح وتوعية </a:t>
            </a:r>
            <a:r>
              <a:rPr lang="ar-EG" sz="2400" b="1" dirty="0" err="1" smtClean="0">
                <a:solidFill>
                  <a:schemeClr val="bg1"/>
                </a:solidFill>
                <a:cs typeface="PT Bold Heading" pitchFamily="2" charset="-78"/>
              </a:rPr>
              <a:t>الرأى</a:t>
            </a:r>
            <a:r>
              <a:rPr lang="ar-EG" sz="2400" b="1" dirty="0" smtClean="0">
                <a:solidFill>
                  <a:schemeClr val="bg1"/>
                </a:solidFill>
                <a:cs typeface="PT Bold Heading" pitchFamily="2" charset="-78"/>
              </a:rPr>
              <a:t> العام بمخاطر </a:t>
            </a:r>
            <a:r>
              <a:rPr lang="ar-EG" sz="2400" b="1" dirty="0" err="1" smtClean="0">
                <a:solidFill>
                  <a:schemeClr val="bg1"/>
                </a:solidFill>
                <a:cs typeface="PT Bold Heading" pitchFamily="2" charset="-78"/>
              </a:rPr>
              <a:t>الإنسياق</a:t>
            </a:r>
            <a:r>
              <a:rPr lang="ar-EG" sz="2400" b="1" dirty="0" smtClean="0">
                <a:solidFill>
                  <a:schemeClr val="bg1"/>
                </a:solidFill>
                <a:cs typeface="PT Bold Heading" pitchFamily="2" charset="-78"/>
              </a:rPr>
              <a:t> وراء الشائعات وترديدها . </a:t>
            </a:r>
            <a:endParaRPr lang="en-US" sz="2400" b="1" dirty="0">
              <a:solidFill>
                <a:schemeClr val="bg1"/>
              </a:solidFill>
              <a:cs typeface="PT Bold Heading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500034" y="3593279"/>
            <a:ext cx="814393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20000"/>
              </a:lnSpc>
            </a:pPr>
            <a:r>
              <a:rPr lang="ar-EG" sz="2400" b="1" dirty="0" err="1" smtClean="0">
                <a:solidFill>
                  <a:srgbClr val="FFFF00"/>
                </a:solidFill>
                <a:cs typeface="PT Bold Heading" pitchFamily="2" charset="-78"/>
              </a:rPr>
              <a:t>الإستعانة</a:t>
            </a:r>
            <a:r>
              <a:rPr lang="ar-EG" sz="2400" b="1" dirty="0" smtClean="0">
                <a:solidFill>
                  <a:srgbClr val="FFFF00"/>
                </a:solidFill>
                <a:cs typeface="PT Bold Heading" pitchFamily="2" charset="-78"/>
              </a:rPr>
              <a:t> بالأفلام والرسوم المتحركة لمجابهة الشائعات نظراً لقوة تأثيرها على العديد من فئات المجتمع وخاصة </a:t>
            </a:r>
            <a:r>
              <a:rPr lang="ar-EG" sz="2400" b="1" dirty="0" err="1" smtClean="0">
                <a:solidFill>
                  <a:srgbClr val="FFFF00"/>
                </a:solidFill>
                <a:cs typeface="PT Bold Heading" pitchFamily="2" charset="-78"/>
              </a:rPr>
              <a:t>فى</a:t>
            </a:r>
            <a:r>
              <a:rPr lang="ar-EG" sz="2400" b="1" dirty="0" smtClean="0">
                <a:solidFill>
                  <a:srgbClr val="FFFF00"/>
                </a:solidFill>
                <a:cs typeface="PT Bold Heading" pitchFamily="2" charset="-78"/>
              </a:rPr>
              <a:t> </a:t>
            </a:r>
            <a:r>
              <a:rPr lang="ar-EG" sz="2400" b="1" dirty="0" err="1" smtClean="0">
                <a:solidFill>
                  <a:srgbClr val="FFFF00"/>
                </a:solidFill>
                <a:cs typeface="PT Bold Heading" pitchFamily="2" charset="-78"/>
              </a:rPr>
              <a:t>مرحلتى</a:t>
            </a:r>
            <a:r>
              <a:rPr lang="ar-EG" sz="2400" b="1" dirty="0" smtClean="0">
                <a:solidFill>
                  <a:srgbClr val="FFFF00"/>
                </a:solidFill>
                <a:cs typeface="PT Bold Heading" pitchFamily="2" charset="-78"/>
              </a:rPr>
              <a:t> ( الطفولة / المراهقة ) .</a:t>
            </a:r>
            <a:endParaRPr lang="en-US" sz="2400" b="1" dirty="0">
              <a:solidFill>
                <a:srgbClr val="FFFF00"/>
              </a:solidFill>
              <a:cs typeface="PT Bold Heading" pitchFamily="2" charset="-78"/>
            </a:endParaRPr>
          </a:p>
        </p:txBody>
      </p:sp>
      <p:sp>
        <p:nvSpPr>
          <p:cNvPr id="16" name="شكل بيضاوي 15"/>
          <p:cNvSpPr/>
          <p:nvPr/>
        </p:nvSpPr>
        <p:spPr bwMode="auto">
          <a:xfrm>
            <a:off x="8643966" y="3786190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مجموعة 16"/>
          <p:cNvGrpSpPr/>
          <p:nvPr/>
        </p:nvGrpSpPr>
        <p:grpSpPr>
          <a:xfrm>
            <a:off x="1000099" y="4929197"/>
            <a:ext cx="7661725" cy="1785951"/>
            <a:chOff x="1000099" y="4929197"/>
            <a:chExt cx="7661725" cy="1785951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3437" y="4929197"/>
              <a:ext cx="4018387" cy="17859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4" descr="D:\Share-125\اسماء\New folder\اسماء\download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0099" y="4929198"/>
              <a:ext cx="3720729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8" name="نجمة ذات 5 نقاط 17">
            <a:hlinkClick r:id="rId5" action="ppaction://hlinkfile"/>
          </p:cNvPr>
          <p:cNvSpPr/>
          <p:nvPr/>
        </p:nvSpPr>
        <p:spPr bwMode="auto">
          <a:xfrm>
            <a:off x="428596" y="5214950"/>
            <a:ext cx="428628" cy="35719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FF0000"/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42976" y="285728"/>
            <a:ext cx="785818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altLang="ar-EG" sz="2800" b="1" dirty="0" smtClean="0">
                <a:solidFill>
                  <a:srgbClr val="FFFF00"/>
                </a:solidFill>
                <a:cs typeface="PT Bold Heading" pitchFamily="2" charset="-78"/>
              </a:rPr>
              <a:t>  </a:t>
            </a:r>
            <a:r>
              <a:rPr lang="ar-EG" altLang="ar-EG" sz="2800" b="1" dirty="0" smtClean="0">
                <a:solidFill>
                  <a:srgbClr val="FFFF00"/>
                </a:solidFill>
                <a:cs typeface="PT Bold Heading" pitchFamily="2" charset="-78"/>
              </a:rPr>
              <a:t>دور القائد </a:t>
            </a:r>
            <a:r>
              <a:rPr lang="ar-EG" altLang="ar-EG" sz="2800" b="1" dirty="0" err="1" smtClean="0">
                <a:solidFill>
                  <a:srgbClr val="FFFF00"/>
                </a:solidFill>
                <a:cs typeface="PT Bold Heading" pitchFamily="2" charset="-78"/>
              </a:rPr>
              <a:t>العسكرى</a:t>
            </a:r>
            <a:r>
              <a:rPr lang="ar-EG" altLang="ar-EG" sz="2800" b="1" dirty="0" smtClean="0">
                <a:solidFill>
                  <a:srgbClr val="FFFF00"/>
                </a:solidFill>
                <a:cs typeface="PT Bold Heading" pitchFamily="2" charset="-78"/>
              </a:rPr>
              <a:t> لمجابهة الشائعات والتحصين ضدها</a:t>
            </a:r>
          </a:p>
        </p:txBody>
      </p:sp>
      <p:cxnSp>
        <p:nvCxnSpPr>
          <p:cNvPr id="6" name="رابط مستقيم 5"/>
          <p:cNvCxnSpPr/>
          <p:nvPr/>
        </p:nvCxnSpPr>
        <p:spPr>
          <a:xfrm rot="10800000">
            <a:off x="0" y="1284271"/>
            <a:ext cx="91440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شكل بيضاوي 10"/>
          <p:cNvSpPr/>
          <p:nvPr/>
        </p:nvSpPr>
        <p:spPr bwMode="auto">
          <a:xfrm>
            <a:off x="8715404" y="2071678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مجموعة 15"/>
          <p:cNvGrpSpPr/>
          <p:nvPr/>
        </p:nvGrpSpPr>
        <p:grpSpPr>
          <a:xfrm>
            <a:off x="571472" y="1857364"/>
            <a:ext cx="8143932" cy="3714776"/>
            <a:chOff x="500034" y="1326627"/>
            <a:chExt cx="8143932" cy="3714776"/>
          </a:xfrm>
        </p:grpSpPr>
        <p:sp>
          <p:nvSpPr>
            <p:cNvPr id="8" name="مستطيل 7"/>
            <p:cNvSpPr/>
            <p:nvPr/>
          </p:nvSpPr>
          <p:spPr>
            <a:xfrm>
              <a:off x="500034" y="1326627"/>
              <a:ext cx="8143932" cy="995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Low" rtl="1">
                <a:lnSpc>
                  <a:spcPct val="120000"/>
                </a:lnSpc>
              </a:pPr>
              <a:r>
                <a:rPr lang="ar-EG" sz="2500" b="1" dirty="0" smtClean="0">
                  <a:solidFill>
                    <a:srgbClr val="FFFFFF"/>
                  </a:solidFill>
                  <a:cs typeface="PT Bold Heading" pitchFamily="2" charset="-78"/>
                </a:rPr>
                <a:t>رصد الشائعات والتعرف على مصدرها ودوافعها وتفنيدها </a:t>
              </a:r>
              <a:r>
                <a:rPr lang="ar-EG" sz="2500" b="1" dirty="0" err="1" smtClean="0">
                  <a:solidFill>
                    <a:srgbClr val="FFFFFF"/>
                  </a:solidFill>
                  <a:cs typeface="PT Bold Heading" pitchFamily="2" charset="-78"/>
                </a:rPr>
                <a:t>فى</a:t>
              </a:r>
              <a:r>
                <a:rPr lang="ar-EG" sz="2500" b="1" dirty="0" smtClean="0">
                  <a:solidFill>
                    <a:srgbClr val="FFFFFF"/>
                  </a:solidFill>
                  <a:cs typeface="PT Bold Heading" pitchFamily="2" charset="-78"/>
                </a:rPr>
                <a:t> مهدها مع التبليغ </a:t>
              </a:r>
              <a:r>
                <a:rPr lang="ar-EG" sz="2500" b="1" dirty="0" err="1" smtClean="0">
                  <a:solidFill>
                    <a:srgbClr val="FFFFFF"/>
                  </a:solidFill>
                  <a:cs typeface="PT Bold Heading" pitchFamily="2" charset="-78"/>
                </a:rPr>
                <a:t>الفورى</a:t>
              </a:r>
              <a:r>
                <a:rPr lang="ar-EG" sz="2500" b="1" dirty="0" smtClean="0">
                  <a:solidFill>
                    <a:srgbClr val="FFFFFF"/>
                  </a:solidFill>
                  <a:cs typeface="PT Bold Heading" pitchFamily="2" charset="-78"/>
                </a:rPr>
                <a:t> </a:t>
              </a:r>
              <a:r>
                <a:rPr lang="ar-EG" sz="2500" b="1" dirty="0" err="1" smtClean="0">
                  <a:solidFill>
                    <a:srgbClr val="FFFFFF"/>
                  </a:solidFill>
                  <a:cs typeface="PT Bold Heading" pitchFamily="2" charset="-78"/>
                </a:rPr>
                <a:t>للمتسوى</a:t>
              </a:r>
              <a:r>
                <a:rPr lang="ar-EG" sz="2500" b="1" dirty="0" smtClean="0">
                  <a:solidFill>
                    <a:srgbClr val="FFFFFF"/>
                  </a:solidFill>
                  <a:cs typeface="PT Bold Heading" pitchFamily="2" charset="-78"/>
                </a:rPr>
                <a:t> الأعلى .</a:t>
              </a:r>
              <a:endParaRPr lang="en-US" sz="2500" b="1" dirty="0">
                <a:solidFill>
                  <a:srgbClr val="FFFFFF"/>
                </a:solidFill>
                <a:cs typeface="PT Bold Heading" pitchFamily="2" charset="-78"/>
              </a:endParaRPr>
            </a:p>
          </p:txBody>
        </p:sp>
        <p:sp>
          <p:nvSpPr>
            <p:cNvPr id="10" name="مستطيل 9"/>
            <p:cNvSpPr/>
            <p:nvPr/>
          </p:nvSpPr>
          <p:spPr>
            <a:xfrm>
              <a:off x="500034" y="2255321"/>
              <a:ext cx="814393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Low" rtl="1">
                <a:lnSpc>
                  <a:spcPct val="120000"/>
                </a:lnSpc>
              </a:pPr>
              <a:r>
                <a:rPr lang="ar-EG" altLang="ar-EG" sz="2500" b="1" dirty="0" smtClean="0">
                  <a:solidFill>
                    <a:srgbClr val="FFFF00"/>
                  </a:solidFill>
                  <a:latin typeface="+mn-lt"/>
                  <a:cs typeface="PT Bold Heading" pitchFamily="2" charset="-78"/>
                </a:rPr>
                <a:t>خلق الإدراك </a:t>
              </a:r>
              <a:r>
                <a:rPr lang="ar-EG" altLang="ar-EG" sz="2500" b="1" dirty="0" err="1" smtClean="0">
                  <a:solidFill>
                    <a:srgbClr val="FFFF00"/>
                  </a:solidFill>
                  <a:latin typeface="+mn-lt"/>
                  <a:cs typeface="PT Bold Heading" pitchFamily="2" charset="-78"/>
                </a:rPr>
                <a:t>والوعى</a:t>
              </a:r>
              <a:r>
                <a:rPr lang="ar-EG" altLang="ar-EG" sz="2500" b="1" dirty="0" smtClean="0">
                  <a:solidFill>
                    <a:srgbClr val="FFFF00"/>
                  </a:solidFill>
                  <a:latin typeface="+mn-lt"/>
                  <a:cs typeface="PT Bold Heading" pitchFamily="2" charset="-78"/>
                </a:rPr>
                <a:t> السليم لدى أفراد الوحدة من خلال عرض مادة علمية عن مخاطر الشائعات على الفرد والمجتمع .</a:t>
              </a:r>
              <a:endParaRPr lang="en-US" altLang="ar-EG" sz="2500" b="1" dirty="0">
                <a:solidFill>
                  <a:srgbClr val="FFFF00"/>
                </a:solidFill>
                <a:latin typeface="+mn-lt"/>
                <a:cs typeface="PT Bold Heading" pitchFamily="2" charset="-78"/>
              </a:endParaRPr>
            </a:p>
          </p:txBody>
        </p:sp>
        <p:sp>
          <p:nvSpPr>
            <p:cNvPr id="12" name="مستطيل 11"/>
            <p:cNvSpPr/>
            <p:nvPr/>
          </p:nvSpPr>
          <p:spPr>
            <a:xfrm>
              <a:off x="500034" y="3469767"/>
              <a:ext cx="8143932" cy="995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Low" rtl="1">
                <a:lnSpc>
                  <a:spcPct val="120000"/>
                </a:lnSpc>
              </a:pPr>
              <a:r>
                <a:rPr lang="ar-EG" sz="2500" b="1" dirty="0" smtClean="0">
                  <a:solidFill>
                    <a:srgbClr val="FFFFFF"/>
                  </a:solidFill>
                  <a:cs typeface="PT Bold Heading" pitchFamily="2" charset="-78"/>
                </a:rPr>
                <a:t>التعرف المستمر والدقيق على مشكلات أفرادك ومحاولة حلها مع المعالجة السريعة والمدروسة للمشكلات </a:t>
              </a:r>
              <a:r>
                <a:rPr lang="ar-EG" sz="2500" b="1" dirty="0" err="1" smtClean="0">
                  <a:solidFill>
                    <a:srgbClr val="FFFFFF"/>
                  </a:solidFill>
                  <a:cs typeface="PT Bold Heading" pitchFamily="2" charset="-78"/>
                </a:rPr>
                <a:t>التى</a:t>
              </a:r>
              <a:r>
                <a:rPr lang="ar-EG" sz="2500" b="1" dirty="0" smtClean="0">
                  <a:solidFill>
                    <a:srgbClr val="FFFFFF"/>
                  </a:solidFill>
                  <a:cs typeface="PT Bold Heading" pitchFamily="2" charset="-78"/>
                </a:rPr>
                <a:t> قد تظهر بالوحدة .</a:t>
              </a:r>
              <a:endParaRPr lang="en-US" sz="2500" b="1" dirty="0">
                <a:solidFill>
                  <a:srgbClr val="FFFFFF"/>
                </a:solidFill>
                <a:cs typeface="PT Bold Heading" pitchFamily="2" charset="-78"/>
              </a:endParaRPr>
            </a:p>
          </p:txBody>
        </p:sp>
        <p:sp>
          <p:nvSpPr>
            <p:cNvPr id="13" name="مستطيل 12"/>
            <p:cNvSpPr/>
            <p:nvPr/>
          </p:nvSpPr>
          <p:spPr>
            <a:xfrm>
              <a:off x="500034" y="4506641"/>
              <a:ext cx="8143932" cy="534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Low" rtl="1">
                <a:lnSpc>
                  <a:spcPct val="120000"/>
                </a:lnSpc>
              </a:pPr>
              <a:r>
                <a:rPr lang="ar-EG" sz="2500" b="1" dirty="0" smtClean="0">
                  <a:solidFill>
                    <a:srgbClr val="FFFF00"/>
                  </a:solidFill>
                  <a:cs typeface="PT Bold Heading" pitchFamily="2" charset="-78"/>
                </a:rPr>
                <a:t>البعد عن الذاتية </a:t>
              </a:r>
              <a:r>
                <a:rPr lang="ar-EG" sz="2500" b="1" dirty="0" err="1" smtClean="0">
                  <a:solidFill>
                    <a:srgbClr val="FFFF00"/>
                  </a:solidFill>
                  <a:cs typeface="PT Bold Heading" pitchFamily="2" charset="-78"/>
                </a:rPr>
                <a:t>فى</a:t>
              </a:r>
              <a:r>
                <a:rPr lang="ar-EG" sz="2500" b="1" dirty="0" smtClean="0">
                  <a:solidFill>
                    <a:srgbClr val="FFFF00"/>
                  </a:solidFill>
                  <a:cs typeface="PT Bold Heading" pitchFamily="2" charset="-78"/>
                </a:rPr>
                <a:t> الحكم على مستوى أداء وسلوكيات الأفراد </a:t>
              </a:r>
              <a:r>
                <a:rPr lang="ar-EG" sz="2400" b="1" dirty="0" smtClean="0">
                  <a:solidFill>
                    <a:srgbClr val="FFFF00"/>
                  </a:solidFill>
                  <a:cs typeface="PT Bold Heading" pitchFamily="2" charset="-78"/>
                </a:rPr>
                <a:t>.</a:t>
              </a:r>
              <a:endParaRPr lang="en-US" sz="2400" b="1" dirty="0">
                <a:solidFill>
                  <a:srgbClr val="FFFF00"/>
                </a:solidFill>
                <a:cs typeface="PT Bold Heading" pitchFamily="2" charset="-78"/>
              </a:endParaRPr>
            </a:p>
          </p:txBody>
        </p:sp>
      </p:grpSp>
      <p:sp>
        <p:nvSpPr>
          <p:cNvPr id="15" name="شكل بيضاوي 14"/>
          <p:cNvSpPr/>
          <p:nvPr/>
        </p:nvSpPr>
        <p:spPr bwMode="auto">
          <a:xfrm>
            <a:off x="71405" y="6286520"/>
            <a:ext cx="714381" cy="500042"/>
          </a:xfrm>
          <a:prstGeom prst="ellipse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algn="ctr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Arial" pitchFamily="34" charset="0"/>
              </a:rPr>
              <a:t>23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7" name="شكل بيضاوي 16"/>
          <p:cNvSpPr/>
          <p:nvPr/>
        </p:nvSpPr>
        <p:spPr bwMode="auto">
          <a:xfrm>
            <a:off x="8715404" y="3000372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شكل بيضاوي 17"/>
          <p:cNvSpPr/>
          <p:nvPr/>
        </p:nvSpPr>
        <p:spPr bwMode="auto">
          <a:xfrm>
            <a:off x="8715404" y="4143380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شكل بيضاوي 18"/>
          <p:cNvSpPr/>
          <p:nvPr/>
        </p:nvSpPr>
        <p:spPr bwMode="auto">
          <a:xfrm>
            <a:off x="8715404" y="5214950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117"/>
          <p:cNvSpPr>
            <a:spLocks noChangeArrowheads="1" noChangeShapeType="1" noTextEdit="1"/>
          </p:cNvSpPr>
          <p:nvPr/>
        </p:nvSpPr>
        <p:spPr bwMode="auto">
          <a:xfrm>
            <a:off x="1752600" y="152400"/>
            <a:ext cx="5638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hangingPunct="0">
              <a:defRPr/>
            </a:pPr>
            <a:endParaRPr lang="ar-EG" sz="6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  <p:cxnSp>
        <p:nvCxnSpPr>
          <p:cNvPr id="4" name="رابط مستقيم 13"/>
          <p:cNvCxnSpPr/>
          <p:nvPr/>
        </p:nvCxnSpPr>
        <p:spPr>
          <a:xfrm rot="10800000">
            <a:off x="0" y="1219200"/>
            <a:ext cx="91440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81200" y="3640138"/>
            <a:ext cx="5761038" cy="534987"/>
          </a:xfrm>
          <a:prstGeom prst="rect">
            <a:avLst/>
          </a:prstGeom>
        </p:spPr>
        <p:txBody>
          <a:bodyPr>
            <a:spAutoFit/>
          </a:bodyPr>
          <a:lstStyle/>
          <a:p>
            <a:pPr lvl="3">
              <a:lnSpc>
                <a:spcPct val="80000"/>
              </a:lnSpc>
              <a:spcBef>
                <a:spcPct val="20000"/>
              </a:spcBef>
              <a:defRPr/>
            </a:pPr>
            <a:endParaRPr lang="ar-SA" sz="3600" b="1" kern="0" dirty="0">
              <a:solidFill>
                <a:srgbClr val="FCF48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  <a:cs typeface="Arial"/>
            </a:endParaRPr>
          </a:p>
        </p:txBody>
      </p:sp>
      <p:pic>
        <p:nvPicPr>
          <p:cNvPr id="5138" name="Picture 9" descr="HRNew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1063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4"/>
          <p:cNvSpPr txBox="1"/>
          <p:nvPr/>
        </p:nvSpPr>
        <p:spPr>
          <a:xfrm>
            <a:off x="1428728" y="285728"/>
            <a:ext cx="7072362" cy="646331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3600" b="1" dirty="0" smtClean="0">
                <a:solidFill>
                  <a:srgbClr val="FFFF66"/>
                </a:solidFill>
                <a:cs typeface="PT Bold Heading" pitchFamily="2" charset="-78"/>
              </a:rPr>
              <a:t>عنـــــاصر المحاضـــــرة </a:t>
            </a:r>
          </a:p>
        </p:txBody>
      </p:sp>
      <p:sp>
        <p:nvSpPr>
          <p:cNvPr id="26" name="شكل بيضاوي 25"/>
          <p:cNvSpPr/>
          <p:nvPr/>
        </p:nvSpPr>
        <p:spPr bwMode="auto">
          <a:xfrm>
            <a:off x="71405" y="6286520"/>
            <a:ext cx="714381" cy="500042"/>
          </a:xfrm>
          <a:prstGeom prst="ellipse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algn="ctr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Arial" pitchFamily="34" charset="0"/>
              </a:rPr>
              <a:t>3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500562" y="1214422"/>
            <a:ext cx="4000528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 smtClean="0">
                <a:solidFill>
                  <a:srgbClr val="FFFF66"/>
                </a:solidFill>
                <a:cs typeface="PT Bold Heading" pitchFamily="2" charset="-78"/>
              </a:rPr>
              <a:t>مـقـدمــة .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059292" y="1744065"/>
            <a:ext cx="4513236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 smtClean="0">
                <a:solidFill>
                  <a:srgbClr val="FFFFFF"/>
                </a:solidFill>
                <a:cs typeface="PT Bold Heading" pitchFamily="2" charset="-78"/>
              </a:rPr>
              <a:t> </a:t>
            </a:r>
            <a:r>
              <a:rPr lang="ar-EG" sz="2800" b="1" dirty="0" smtClean="0">
                <a:solidFill>
                  <a:schemeClr val="bg1"/>
                </a:solidFill>
                <a:cs typeface="PT Bold Heading" pitchFamily="2" charset="-78"/>
              </a:rPr>
              <a:t>نبذة تاريخية عن الشائعات </a:t>
            </a:r>
            <a:r>
              <a:rPr lang="ar-EG" sz="2800" b="1" dirty="0" smtClean="0">
                <a:solidFill>
                  <a:srgbClr val="FFFFFF"/>
                </a:solidFill>
                <a:cs typeface="PT Bold Heading" pitchFamily="2" charset="-78"/>
              </a:rPr>
              <a:t>.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214414" y="2244131"/>
            <a:ext cx="7358114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altLang="ar-EG" sz="2800" b="1" dirty="0" smtClean="0">
                <a:solidFill>
                  <a:srgbClr val="FFFF66"/>
                </a:solidFill>
                <a:cs typeface="PT Bold Heading" pitchFamily="2" charset="-78"/>
              </a:rPr>
              <a:t> </a:t>
            </a:r>
            <a:r>
              <a:rPr lang="ar-SA" altLang="ar-EG" sz="2800" b="1" dirty="0" smtClean="0">
                <a:solidFill>
                  <a:srgbClr val="FFFF66"/>
                </a:solidFill>
                <a:cs typeface="PT Bold Heading" pitchFamily="2" charset="-78"/>
              </a:rPr>
              <a:t>ت</a:t>
            </a:r>
            <a:r>
              <a:rPr lang="ar-EG" altLang="ar-EG" sz="2800" b="1" dirty="0" smtClean="0">
                <a:solidFill>
                  <a:srgbClr val="FFFF66"/>
                </a:solidFill>
                <a:cs typeface="PT Bold Heading" pitchFamily="2" charset="-78"/>
              </a:rPr>
              <a:t>عريف الشائعات .</a:t>
            </a:r>
            <a:endParaRPr lang="ar-EG" altLang="ar-EG" sz="2800" b="1" dirty="0" smtClean="0">
              <a:solidFill>
                <a:srgbClr val="FFFF00"/>
              </a:solidFill>
              <a:cs typeface="PT Bold Heading" pitchFamily="2" charset="-78"/>
            </a:endParaRPr>
          </a:p>
        </p:txBody>
      </p:sp>
      <p:sp>
        <p:nvSpPr>
          <p:cNvPr id="22" name="شكل بيضاوي 21"/>
          <p:cNvSpPr/>
          <p:nvPr/>
        </p:nvSpPr>
        <p:spPr bwMode="auto">
          <a:xfrm>
            <a:off x="8429652" y="1500174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شكل بيضاوي 22"/>
          <p:cNvSpPr/>
          <p:nvPr/>
        </p:nvSpPr>
        <p:spPr bwMode="auto">
          <a:xfrm>
            <a:off x="8429652" y="2071678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شكل بيضاوي 23"/>
          <p:cNvSpPr/>
          <p:nvPr/>
        </p:nvSpPr>
        <p:spPr bwMode="auto">
          <a:xfrm>
            <a:off x="8429652" y="2571744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شكل بيضاوي 27"/>
          <p:cNvSpPr/>
          <p:nvPr/>
        </p:nvSpPr>
        <p:spPr bwMode="auto">
          <a:xfrm>
            <a:off x="8429652" y="4286256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شكل بيضاوي 28"/>
          <p:cNvSpPr/>
          <p:nvPr/>
        </p:nvSpPr>
        <p:spPr bwMode="auto">
          <a:xfrm>
            <a:off x="8429652" y="5000636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2428860" y="2857496"/>
            <a:ext cx="6143668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altLang="ar-EG" sz="2800" b="1" dirty="0" smtClean="0">
                <a:solidFill>
                  <a:srgbClr val="FFFFFF"/>
                </a:solidFill>
                <a:cs typeface="PT Bold Heading" pitchFamily="2" charset="-78"/>
              </a:rPr>
              <a:t> </a:t>
            </a:r>
            <a:r>
              <a:rPr lang="ar-EG" altLang="ar-EG" sz="2800" b="1" dirty="0" smtClean="0">
                <a:solidFill>
                  <a:srgbClr val="FFFF66"/>
                </a:solidFill>
                <a:cs typeface="PT Bold Heading" pitchFamily="2" charset="-78"/>
              </a:rPr>
              <a:t>خصائص الشائعات </a:t>
            </a:r>
            <a:r>
              <a:rPr lang="ar-EG" altLang="ar-EG" sz="2600" b="1" dirty="0" smtClean="0">
                <a:solidFill>
                  <a:srgbClr val="FFFF66"/>
                </a:solidFill>
                <a:cs typeface="PT Bold Heading" pitchFamily="2" charset="-78"/>
              </a:rPr>
              <a:t>.  </a:t>
            </a:r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2285984" y="4643446"/>
            <a:ext cx="6143668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altLang="ar-EG" sz="2800" b="1" dirty="0" smtClean="0">
                <a:solidFill>
                  <a:schemeClr val="bg1"/>
                </a:solidFill>
                <a:cs typeface="PT Bold Heading" pitchFamily="2" charset="-78"/>
              </a:rPr>
              <a:t>دوافع إطلاق الشائعة </a:t>
            </a:r>
            <a:r>
              <a:rPr lang="ar-EG" altLang="ar-EG" sz="2600" b="1" dirty="0" smtClean="0">
                <a:solidFill>
                  <a:srgbClr val="FFFF66"/>
                </a:solidFill>
                <a:cs typeface="PT Bold Heading" pitchFamily="2" charset="-78"/>
              </a:rPr>
              <a:t>.  </a:t>
            </a: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2357422" y="4071942"/>
            <a:ext cx="6143668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altLang="ar-EG" sz="2600" b="1" dirty="0" smtClean="0">
                <a:solidFill>
                  <a:srgbClr val="FFFF66"/>
                </a:solidFill>
                <a:cs typeface="PT Bold Heading" pitchFamily="2" charset="-78"/>
              </a:rPr>
              <a:t> </a:t>
            </a:r>
            <a:r>
              <a:rPr lang="ar-EG" altLang="ar-EG" sz="2800" b="1" dirty="0" smtClean="0">
                <a:solidFill>
                  <a:schemeClr val="bg1">
                    <a:lumMod val="75000"/>
                  </a:schemeClr>
                </a:solidFill>
                <a:cs typeface="PT Bold Heading" pitchFamily="2" charset="-78"/>
              </a:rPr>
              <a:t>أهداف الشائعات </a:t>
            </a:r>
            <a:r>
              <a:rPr lang="ar-EG" altLang="ar-EG" sz="2600" b="1" dirty="0" smtClean="0">
                <a:solidFill>
                  <a:srgbClr val="FFFF66"/>
                </a:solidFill>
                <a:cs typeface="PT Bold Heading" pitchFamily="2" charset="-78"/>
              </a:rPr>
              <a:t>.  </a:t>
            </a:r>
          </a:p>
        </p:txBody>
      </p:sp>
      <p:sp>
        <p:nvSpPr>
          <p:cNvPr id="35" name="شكل بيضاوي 34"/>
          <p:cNvSpPr/>
          <p:nvPr/>
        </p:nvSpPr>
        <p:spPr bwMode="auto">
          <a:xfrm>
            <a:off x="8429652" y="3214686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شكل بيضاوي 36"/>
          <p:cNvSpPr/>
          <p:nvPr/>
        </p:nvSpPr>
        <p:spPr bwMode="auto">
          <a:xfrm>
            <a:off x="8429652" y="3714752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642910" y="5572140"/>
            <a:ext cx="778671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altLang="ar-EG" sz="2600" b="1" dirty="0" smtClean="0">
                <a:solidFill>
                  <a:srgbClr val="FFFF00"/>
                </a:solidFill>
                <a:cs typeface="PT Bold Heading" pitchFamily="2" charset="-78"/>
              </a:rPr>
              <a:t> </a:t>
            </a:r>
          </a:p>
        </p:txBody>
      </p:sp>
      <p:sp>
        <p:nvSpPr>
          <p:cNvPr id="44" name="شكل بيضاوي 43"/>
          <p:cNvSpPr/>
          <p:nvPr/>
        </p:nvSpPr>
        <p:spPr bwMode="auto">
          <a:xfrm>
            <a:off x="8429652" y="5572140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2428860" y="3429000"/>
            <a:ext cx="6143668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altLang="ar-EG" sz="2800" b="1" dirty="0" smtClean="0">
                <a:solidFill>
                  <a:srgbClr val="FFFFFF"/>
                </a:solidFill>
                <a:cs typeface="PT Bold Heading" pitchFamily="2" charset="-78"/>
              </a:rPr>
              <a:t> </a:t>
            </a:r>
            <a:r>
              <a:rPr lang="ar-EG" altLang="ar-EG" sz="2800" b="1" dirty="0" smtClean="0">
                <a:solidFill>
                  <a:schemeClr val="bg1"/>
                </a:solidFill>
                <a:cs typeface="PT Bold Heading" pitchFamily="2" charset="-78"/>
              </a:rPr>
              <a:t>التفسيرات النفسية للشائعات </a:t>
            </a:r>
            <a:r>
              <a:rPr lang="ar-EG" altLang="ar-EG" sz="2600" b="1" dirty="0" smtClean="0">
                <a:solidFill>
                  <a:srgbClr val="FFFF66"/>
                </a:solidFill>
                <a:cs typeface="PT Bold Heading" pitchFamily="2" charset="-78"/>
              </a:rPr>
              <a:t>.  </a:t>
            </a:r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2285984" y="5286388"/>
            <a:ext cx="6143668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altLang="ar-EG" sz="2800" b="1" dirty="0" smtClean="0">
                <a:solidFill>
                  <a:schemeClr val="bg1">
                    <a:lumMod val="75000"/>
                  </a:schemeClr>
                </a:solidFill>
                <a:cs typeface="PT Bold Heading" pitchFamily="2" charset="-78"/>
              </a:rPr>
              <a:t>العوامل </a:t>
            </a:r>
            <a:r>
              <a:rPr lang="ar-EG" altLang="ar-EG" sz="2800" b="1" dirty="0" err="1" smtClean="0">
                <a:solidFill>
                  <a:schemeClr val="bg1">
                    <a:lumMod val="75000"/>
                  </a:schemeClr>
                </a:solidFill>
                <a:cs typeface="PT Bold Heading" pitchFamily="2" charset="-78"/>
              </a:rPr>
              <a:t>المهيئة</a:t>
            </a:r>
            <a:r>
              <a:rPr lang="ar-EG" altLang="ar-EG" sz="2800" b="1" dirty="0" smtClean="0">
                <a:solidFill>
                  <a:schemeClr val="bg1">
                    <a:lumMod val="75000"/>
                  </a:schemeClr>
                </a:solidFill>
                <a:cs typeface="PT Bold Heading" pitchFamily="2" charset="-78"/>
              </a:rPr>
              <a:t> لنشأة الشائعة </a:t>
            </a:r>
            <a:r>
              <a:rPr lang="ar-EG" altLang="ar-EG" sz="2600" b="1" dirty="0" smtClean="0">
                <a:solidFill>
                  <a:srgbClr val="FFFF66"/>
                </a:solidFill>
                <a:cs typeface="PT Bold Heading" pitchFamily="2" charset="-78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42976" y="285728"/>
            <a:ext cx="785818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altLang="ar-EG" sz="2800" b="1" dirty="0" smtClean="0">
                <a:solidFill>
                  <a:srgbClr val="FFFF00"/>
                </a:solidFill>
                <a:cs typeface="PT Bold Heading" pitchFamily="2" charset="-78"/>
              </a:rPr>
              <a:t>  </a:t>
            </a:r>
            <a:r>
              <a:rPr lang="ar-EG" altLang="ar-EG" sz="2800" b="1" dirty="0" smtClean="0">
                <a:solidFill>
                  <a:srgbClr val="FFFF00"/>
                </a:solidFill>
                <a:cs typeface="PT Bold Heading" pitchFamily="2" charset="-78"/>
              </a:rPr>
              <a:t>دور </a:t>
            </a:r>
            <a:r>
              <a:rPr lang="ar-EG" altLang="ar-EG" sz="2800" b="1" dirty="0" err="1" smtClean="0">
                <a:solidFill>
                  <a:srgbClr val="FFFF00"/>
                </a:solidFill>
                <a:cs typeface="PT Bold Heading" pitchFamily="2" charset="-78"/>
              </a:rPr>
              <a:t>الجندى</a:t>
            </a:r>
            <a:r>
              <a:rPr lang="ar-EG" altLang="ar-EG" sz="2800" b="1" dirty="0" smtClean="0">
                <a:solidFill>
                  <a:srgbClr val="FFFF00"/>
                </a:solidFill>
                <a:cs typeface="PT Bold Heading" pitchFamily="2" charset="-78"/>
              </a:rPr>
              <a:t> </a:t>
            </a:r>
            <a:r>
              <a:rPr lang="ar-EG" altLang="ar-EG" sz="2800" b="1" dirty="0" err="1" smtClean="0">
                <a:solidFill>
                  <a:srgbClr val="FFFF00"/>
                </a:solidFill>
                <a:cs typeface="PT Bold Heading" pitchFamily="2" charset="-78"/>
              </a:rPr>
              <a:t>فى</a:t>
            </a:r>
            <a:r>
              <a:rPr lang="ar-EG" altLang="ar-EG" sz="2800" b="1" dirty="0" smtClean="0">
                <a:solidFill>
                  <a:srgbClr val="FFFF00"/>
                </a:solidFill>
                <a:cs typeface="PT Bold Heading" pitchFamily="2" charset="-78"/>
              </a:rPr>
              <a:t> مجابهة الشائعات والتحصين ضدها</a:t>
            </a:r>
          </a:p>
        </p:txBody>
      </p:sp>
      <p:cxnSp>
        <p:nvCxnSpPr>
          <p:cNvPr id="6" name="رابط مستقيم 5"/>
          <p:cNvCxnSpPr/>
          <p:nvPr/>
        </p:nvCxnSpPr>
        <p:spPr>
          <a:xfrm rot="10800000">
            <a:off x="0" y="1284271"/>
            <a:ext cx="91440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شكل بيضاوي 10"/>
          <p:cNvSpPr/>
          <p:nvPr/>
        </p:nvSpPr>
        <p:spPr bwMode="auto">
          <a:xfrm>
            <a:off x="8715404" y="1643050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شكل بيضاوي 14"/>
          <p:cNvSpPr/>
          <p:nvPr/>
        </p:nvSpPr>
        <p:spPr bwMode="auto">
          <a:xfrm>
            <a:off x="71405" y="6286520"/>
            <a:ext cx="714381" cy="500042"/>
          </a:xfrm>
          <a:prstGeom prst="ellipse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algn="ctr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Arial" pitchFamily="34" charset="0"/>
              </a:rPr>
              <a:t>23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7" name="شكل بيضاوي 16"/>
          <p:cNvSpPr/>
          <p:nvPr/>
        </p:nvSpPr>
        <p:spPr bwMode="auto">
          <a:xfrm>
            <a:off x="8715404" y="2071678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شكل بيضاوي 17"/>
          <p:cNvSpPr/>
          <p:nvPr/>
        </p:nvSpPr>
        <p:spPr bwMode="auto">
          <a:xfrm>
            <a:off x="8715404" y="4000504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شكل بيضاوي 18"/>
          <p:cNvSpPr/>
          <p:nvPr/>
        </p:nvSpPr>
        <p:spPr bwMode="auto">
          <a:xfrm>
            <a:off x="8715404" y="4929198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مجموعة 20"/>
          <p:cNvGrpSpPr/>
          <p:nvPr/>
        </p:nvGrpSpPr>
        <p:grpSpPr>
          <a:xfrm>
            <a:off x="214282" y="1428736"/>
            <a:ext cx="8501122" cy="4748706"/>
            <a:chOff x="214282" y="1857364"/>
            <a:chExt cx="8501122" cy="4748706"/>
          </a:xfrm>
        </p:grpSpPr>
        <p:grpSp>
          <p:nvGrpSpPr>
            <p:cNvPr id="2" name="مجموعة 15"/>
            <p:cNvGrpSpPr/>
            <p:nvPr/>
          </p:nvGrpSpPr>
          <p:grpSpPr>
            <a:xfrm>
              <a:off x="214282" y="1857364"/>
              <a:ext cx="8501122" cy="3373117"/>
              <a:chOff x="142844" y="1326627"/>
              <a:chExt cx="8501122" cy="3373117"/>
            </a:xfrm>
          </p:grpSpPr>
          <p:sp>
            <p:nvSpPr>
              <p:cNvPr id="8" name="مستطيل 7"/>
              <p:cNvSpPr/>
              <p:nvPr/>
            </p:nvSpPr>
            <p:spPr>
              <a:xfrm>
                <a:off x="214282" y="1326627"/>
                <a:ext cx="8429684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Low" rtl="1">
                  <a:lnSpc>
                    <a:spcPct val="120000"/>
                  </a:lnSpc>
                </a:pPr>
                <a:r>
                  <a:rPr lang="ar-EG" sz="2500" b="1" dirty="0" smtClean="0">
                    <a:solidFill>
                      <a:srgbClr val="FFFFFF"/>
                    </a:solidFill>
                    <a:cs typeface="PT Bold Heading" pitchFamily="2" charset="-78"/>
                  </a:rPr>
                  <a:t>عدم ترديد موضوع الشائعة مع </a:t>
                </a:r>
                <a:r>
                  <a:rPr lang="ar-EG" sz="2500" b="1" dirty="0" err="1" smtClean="0">
                    <a:solidFill>
                      <a:srgbClr val="FFFFFF"/>
                    </a:solidFill>
                    <a:cs typeface="PT Bold Heading" pitchFamily="2" charset="-78"/>
                  </a:rPr>
                  <a:t>باقى</a:t>
                </a:r>
                <a:r>
                  <a:rPr lang="ar-EG" sz="2500" b="1" dirty="0" smtClean="0">
                    <a:solidFill>
                      <a:srgbClr val="FFFFFF"/>
                    </a:solidFill>
                    <a:cs typeface="PT Bold Heading" pitchFamily="2" charset="-78"/>
                  </a:rPr>
                  <a:t> الأفراد ( داخل / خارج ) الوحدة .</a:t>
                </a:r>
                <a:endParaRPr lang="en-US" sz="2500" b="1" dirty="0">
                  <a:solidFill>
                    <a:srgbClr val="FFFFFF"/>
                  </a:solidFill>
                  <a:cs typeface="PT Bold Heading" pitchFamily="2" charset="-78"/>
                </a:endParaRPr>
              </a:p>
            </p:txBody>
          </p:sp>
          <p:sp>
            <p:nvSpPr>
              <p:cNvPr id="10" name="مستطيل 9"/>
              <p:cNvSpPr/>
              <p:nvPr/>
            </p:nvSpPr>
            <p:spPr>
              <a:xfrm>
                <a:off x="142844" y="1826693"/>
                <a:ext cx="850112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Low" rtl="1">
                  <a:lnSpc>
                    <a:spcPct val="120000"/>
                  </a:lnSpc>
                </a:pPr>
                <a:r>
                  <a:rPr lang="ar-EG" altLang="ar-EG" sz="2500" b="1" dirty="0" smtClean="0">
                    <a:solidFill>
                      <a:srgbClr val="FFFF00"/>
                    </a:solidFill>
                    <a:latin typeface="+mn-lt"/>
                    <a:cs typeface="PT Bold Heading" pitchFamily="2" charset="-78"/>
                  </a:rPr>
                  <a:t>الإبلاغ </a:t>
                </a:r>
                <a:r>
                  <a:rPr lang="ar-EG" altLang="ar-EG" sz="2500" b="1" dirty="0" err="1" smtClean="0">
                    <a:solidFill>
                      <a:srgbClr val="FFFF00"/>
                    </a:solidFill>
                    <a:latin typeface="+mn-lt"/>
                    <a:cs typeface="PT Bold Heading" pitchFamily="2" charset="-78"/>
                  </a:rPr>
                  <a:t>الفورى</a:t>
                </a:r>
                <a:r>
                  <a:rPr lang="ar-EG" altLang="ar-EG" sz="2500" b="1" dirty="0" smtClean="0">
                    <a:solidFill>
                      <a:srgbClr val="FFFF00"/>
                    </a:solidFill>
                    <a:latin typeface="+mn-lt"/>
                    <a:cs typeface="PT Bold Heading" pitchFamily="2" charset="-78"/>
                  </a:rPr>
                  <a:t> لقيادات الوحدة عن </a:t>
                </a:r>
                <a:r>
                  <a:rPr lang="ar-EG" altLang="ar-EG" sz="2500" b="1" dirty="0" err="1" smtClean="0">
                    <a:solidFill>
                      <a:srgbClr val="FFFF00"/>
                    </a:solidFill>
                    <a:latin typeface="+mn-lt"/>
                    <a:cs typeface="PT Bold Heading" pitchFamily="2" charset="-78"/>
                  </a:rPr>
                  <a:t>أى</a:t>
                </a:r>
                <a:r>
                  <a:rPr lang="ar-EG" altLang="ar-EG" sz="2500" b="1" dirty="0" smtClean="0">
                    <a:solidFill>
                      <a:srgbClr val="FFFF00"/>
                    </a:solidFill>
                    <a:latin typeface="+mn-lt"/>
                    <a:cs typeface="PT Bold Heading" pitchFamily="2" charset="-78"/>
                  </a:rPr>
                  <a:t> شائعات يتم ترديدها </a:t>
                </a:r>
                <a:br>
                  <a:rPr lang="ar-EG" altLang="ar-EG" sz="2500" b="1" dirty="0" smtClean="0">
                    <a:solidFill>
                      <a:srgbClr val="FFFF00"/>
                    </a:solidFill>
                    <a:latin typeface="+mn-lt"/>
                    <a:cs typeface="PT Bold Heading" pitchFamily="2" charset="-78"/>
                  </a:rPr>
                </a:br>
                <a:r>
                  <a:rPr lang="ar-EG" altLang="ar-EG" sz="2500" b="1" dirty="0" smtClean="0">
                    <a:solidFill>
                      <a:srgbClr val="FFFF00"/>
                    </a:solidFill>
                    <a:latin typeface="+mn-lt"/>
                    <a:cs typeface="PT Bold Heading" pitchFamily="2" charset="-78"/>
                  </a:rPr>
                  <a:t>داخل الوحدة .</a:t>
                </a:r>
                <a:endParaRPr lang="en-US" altLang="ar-EG" sz="2500" b="1" dirty="0">
                  <a:solidFill>
                    <a:srgbClr val="FFFF00"/>
                  </a:solidFill>
                  <a:latin typeface="+mn-lt"/>
                  <a:cs typeface="PT Bold Heading" pitchFamily="2" charset="-78"/>
                </a:endParaRPr>
              </a:p>
            </p:txBody>
          </p:sp>
          <p:sp>
            <p:nvSpPr>
              <p:cNvPr id="12" name="مستطيل 11"/>
              <p:cNvSpPr/>
              <p:nvPr/>
            </p:nvSpPr>
            <p:spPr>
              <a:xfrm>
                <a:off x="214282" y="2755387"/>
                <a:ext cx="842968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Low" rtl="1">
                  <a:lnSpc>
                    <a:spcPct val="120000"/>
                  </a:lnSpc>
                </a:pPr>
                <a:r>
                  <a:rPr lang="ar-EG" sz="2500" b="1" dirty="0" smtClean="0">
                    <a:solidFill>
                      <a:srgbClr val="FFFFFF"/>
                    </a:solidFill>
                    <a:cs typeface="PT Bold Heading" pitchFamily="2" charset="-78"/>
                  </a:rPr>
                  <a:t>ضرورة الحرص على تلقى المعلومات من المصادر الرسمية فقط </a:t>
                </a:r>
                <a:br>
                  <a:rPr lang="ar-EG" sz="2500" b="1" dirty="0" smtClean="0">
                    <a:solidFill>
                      <a:srgbClr val="FFFFFF"/>
                    </a:solidFill>
                    <a:cs typeface="PT Bold Heading" pitchFamily="2" charset="-78"/>
                  </a:rPr>
                </a:br>
                <a:r>
                  <a:rPr lang="ar-EG" sz="2500" b="1" dirty="0" smtClean="0">
                    <a:solidFill>
                      <a:srgbClr val="FFFFFF"/>
                    </a:solidFill>
                    <a:cs typeface="PT Bold Heading" pitchFamily="2" charset="-78"/>
                  </a:rPr>
                  <a:t>( القائد – المتحدث </a:t>
                </a:r>
                <a:r>
                  <a:rPr lang="ar-EG" sz="2500" b="1" dirty="0" err="1" smtClean="0">
                    <a:solidFill>
                      <a:srgbClr val="FFFFFF"/>
                    </a:solidFill>
                    <a:cs typeface="PT Bold Heading" pitchFamily="2" charset="-78"/>
                  </a:rPr>
                  <a:t>العسكرى</a:t>
                </a:r>
                <a:r>
                  <a:rPr lang="ar-EG" sz="2500" b="1" dirty="0" smtClean="0">
                    <a:solidFill>
                      <a:srgbClr val="FFFFFF"/>
                    </a:solidFill>
                    <a:cs typeface="PT Bold Heading" pitchFamily="2" charset="-78"/>
                  </a:rPr>
                  <a:t> – الجهات الحكومية ) .</a:t>
                </a:r>
                <a:endParaRPr lang="en-US" sz="2500" b="1" dirty="0">
                  <a:solidFill>
                    <a:srgbClr val="FFFFFF"/>
                  </a:solidFill>
                  <a:cs typeface="PT Bold Heading" pitchFamily="2" charset="-78"/>
                </a:endParaRPr>
              </a:p>
            </p:txBody>
          </p:sp>
          <p:sp>
            <p:nvSpPr>
              <p:cNvPr id="13" name="مستطيل 12"/>
              <p:cNvSpPr/>
              <p:nvPr/>
            </p:nvSpPr>
            <p:spPr>
              <a:xfrm>
                <a:off x="214282" y="3684081"/>
                <a:ext cx="842968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Low" rtl="1">
                  <a:lnSpc>
                    <a:spcPct val="120000"/>
                  </a:lnSpc>
                </a:pPr>
                <a:r>
                  <a:rPr lang="ar-EG" sz="2500" b="1" dirty="0" smtClean="0">
                    <a:solidFill>
                      <a:srgbClr val="FFFF00"/>
                    </a:solidFill>
                    <a:cs typeface="PT Bold Heading" pitchFamily="2" charset="-78"/>
                  </a:rPr>
                  <a:t>عدم تصديق </a:t>
                </a:r>
                <a:r>
                  <a:rPr lang="ar-EG" sz="2500" b="1" dirty="0" err="1" smtClean="0">
                    <a:solidFill>
                      <a:srgbClr val="FFFF00"/>
                    </a:solidFill>
                    <a:cs typeface="PT Bold Heading" pitchFamily="2" charset="-78"/>
                  </a:rPr>
                  <a:t>أى</a:t>
                </a:r>
                <a:r>
                  <a:rPr lang="ar-EG" sz="2500" b="1" dirty="0" smtClean="0">
                    <a:solidFill>
                      <a:srgbClr val="FFFF00"/>
                    </a:solidFill>
                    <a:cs typeface="PT Bold Heading" pitchFamily="2" charset="-78"/>
                  </a:rPr>
                  <a:t> أخبار قد تكون من مصادر مجهولة من الأفراد </a:t>
                </a:r>
                <a:br>
                  <a:rPr lang="ar-EG" sz="2500" b="1" dirty="0" smtClean="0">
                    <a:solidFill>
                      <a:srgbClr val="FFFF00"/>
                    </a:solidFill>
                    <a:cs typeface="PT Bold Heading" pitchFamily="2" charset="-78"/>
                  </a:rPr>
                </a:br>
                <a:r>
                  <a:rPr lang="ar-EG" sz="2500" b="1" dirty="0" smtClean="0">
                    <a:solidFill>
                      <a:srgbClr val="FFFF00"/>
                    </a:solidFill>
                    <a:cs typeface="PT Bold Heading" pitchFamily="2" charset="-78"/>
                  </a:rPr>
                  <a:t>خارج الوحدة .</a:t>
                </a:r>
                <a:endParaRPr lang="en-US" sz="2400" b="1" dirty="0">
                  <a:solidFill>
                    <a:srgbClr val="FFFF00"/>
                  </a:solidFill>
                  <a:cs typeface="PT Bold Heading" pitchFamily="2" charset="-78"/>
                </a:endParaRPr>
              </a:p>
            </p:txBody>
          </p:sp>
        </p:grpSp>
        <p:sp>
          <p:nvSpPr>
            <p:cNvPr id="16" name="مستطيل 15"/>
            <p:cNvSpPr/>
            <p:nvPr/>
          </p:nvSpPr>
          <p:spPr>
            <a:xfrm>
              <a:off x="357158" y="5143512"/>
              <a:ext cx="835824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Low" rtl="1">
                <a:lnSpc>
                  <a:spcPct val="120000"/>
                </a:lnSpc>
              </a:pPr>
              <a:r>
                <a:rPr lang="ar-EG" sz="2500" b="1" dirty="0" smtClean="0">
                  <a:solidFill>
                    <a:srgbClr val="FFFF00"/>
                  </a:solidFill>
                  <a:cs typeface="PT Bold Heading" pitchFamily="2" charset="-78"/>
                </a:rPr>
                <a:t>عدم نقل </a:t>
              </a:r>
              <a:r>
                <a:rPr lang="ar-EG" sz="2500" b="1" dirty="0" err="1" smtClean="0">
                  <a:solidFill>
                    <a:srgbClr val="FFFF00"/>
                  </a:solidFill>
                  <a:cs typeface="PT Bold Heading" pitchFamily="2" charset="-78"/>
                </a:rPr>
                <a:t>أى</a:t>
              </a:r>
              <a:r>
                <a:rPr lang="ar-EG" sz="2500" b="1" dirty="0" smtClean="0">
                  <a:solidFill>
                    <a:srgbClr val="FFFF00"/>
                  </a:solidFill>
                  <a:cs typeface="PT Bold Heading" pitchFamily="2" charset="-78"/>
                </a:rPr>
                <a:t> شائعات تتردد داخل الوحدة عند نزول</a:t>
              </a:r>
              <a:br>
                <a:rPr lang="ar-EG" sz="2500" b="1" dirty="0" smtClean="0">
                  <a:solidFill>
                    <a:srgbClr val="FFFF00"/>
                  </a:solidFill>
                  <a:cs typeface="PT Bold Heading" pitchFamily="2" charset="-78"/>
                </a:rPr>
              </a:br>
              <a:r>
                <a:rPr lang="ar-EG" sz="2500" b="1" dirty="0" smtClean="0">
                  <a:solidFill>
                    <a:srgbClr val="FFFF00"/>
                  </a:solidFill>
                  <a:cs typeface="PT Bold Heading" pitchFamily="2" charset="-78"/>
                </a:rPr>
                <a:t>الأجازات / </a:t>
              </a:r>
              <a:r>
                <a:rPr lang="ar-EG" sz="2500" b="1" dirty="0" err="1" smtClean="0">
                  <a:solidFill>
                    <a:srgbClr val="FFFF00"/>
                  </a:solidFill>
                  <a:cs typeface="PT Bold Heading" pitchFamily="2" charset="-78"/>
                </a:rPr>
                <a:t>الراحات</a:t>
              </a:r>
              <a:r>
                <a:rPr lang="ar-EG" sz="2500" b="1" dirty="0" smtClean="0">
                  <a:solidFill>
                    <a:srgbClr val="FFFF00"/>
                  </a:solidFill>
                  <a:cs typeface="PT Bold Heading" pitchFamily="2" charset="-78"/>
                </a:rPr>
                <a:t> .</a:t>
              </a:r>
              <a:endParaRPr lang="en-US" sz="2400" b="1" dirty="0">
                <a:solidFill>
                  <a:srgbClr val="FFFF00"/>
                </a:solidFill>
                <a:cs typeface="PT Bold Heading" pitchFamily="2" charset="-78"/>
              </a:endParaRPr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357158" y="6072206"/>
              <a:ext cx="8358246" cy="533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Low" rtl="1">
                <a:lnSpc>
                  <a:spcPct val="120000"/>
                </a:lnSpc>
              </a:pPr>
              <a:r>
                <a:rPr lang="ar-EG" sz="2500" b="1" dirty="0" smtClean="0">
                  <a:solidFill>
                    <a:srgbClr val="FFFF00"/>
                  </a:solidFill>
                  <a:cs typeface="PT Bold Heading" pitchFamily="2" charset="-78"/>
                </a:rPr>
                <a:t>ضرورة العلم بأن ترديد الشائعة لها ضرر عليك وعلى أهلك وذويك .</a:t>
              </a:r>
              <a:endParaRPr lang="en-US" sz="2400" b="1" dirty="0">
                <a:solidFill>
                  <a:srgbClr val="FFFF00"/>
                </a:solidFill>
                <a:cs typeface="PT Bold Heading" pitchFamily="2" charset="-78"/>
              </a:endParaRPr>
            </a:p>
          </p:txBody>
        </p:sp>
      </p:grpSp>
      <p:sp>
        <p:nvSpPr>
          <p:cNvPr id="22" name="شكل بيضاوي 21"/>
          <p:cNvSpPr/>
          <p:nvPr/>
        </p:nvSpPr>
        <p:spPr bwMode="auto">
          <a:xfrm>
            <a:off x="8715404" y="3071810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شكل بيضاوي 22"/>
          <p:cNvSpPr/>
          <p:nvPr/>
        </p:nvSpPr>
        <p:spPr bwMode="auto">
          <a:xfrm>
            <a:off x="8715404" y="5857892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galax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WordArt 3"/>
          <p:cNvSpPr>
            <a:spLocks noChangeArrowheads="1" noChangeShapeType="1" noTextEdit="1"/>
          </p:cNvSpPr>
          <p:nvPr/>
        </p:nvSpPr>
        <p:spPr bwMode="auto">
          <a:xfrm>
            <a:off x="2268538" y="873125"/>
            <a:ext cx="4248150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EG" sz="4000" b="1" kern="1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الأسئلة</a:t>
            </a:r>
          </a:p>
        </p:txBody>
      </p:sp>
      <p:sp>
        <p:nvSpPr>
          <p:cNvPr id="82948" name="WordArt 4"/>
          <p:cNvSpPr>
            <a:spLocks noChangeArrowheads="1" noChangeShapeType="1" noTextEdit="1"/>
          </p:cNvSpPr>
          <p:nvPr/>
        </p:nvSpPr>
        <p:spPr bwMode="auto">
          <a:xfrm>
            <a:off x="4211638" y="2859088"/>
            <a:ext cx="368300" cy="468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EG" sz="36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؟</a:t>
            </a:r>
          </a:p>
        </p:txBody>
      </p:sp>
      <p:sp>
        <p:nvSpPr>
          <p:cNvPr id="82949" name="WordArt 5"/>
          <p:cNvSpPr>
            <a:spLocks noChangeArrowheads="1" noChangeShapeType="1" noTextEdit="1"/>
          </p:cNvSpPr>
          <p:nvPr/>
        </p:nvSpPr>
        <p:spPr bwMode="auto">
          <a:xfrm>
            <a:off x="4387850" y="3584575"/>
            <a:ext cx="368300" cy="468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EG" sz="36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؟</a:t>
            </a:r>
          </a:p>
        </p:txBody>
      </p:sp>
      <p:sp>
        <p:nvSpPr>
          <p:cNvPr id="82950" name="WordArt 6"/>
          <p:cNvSpPr>
            <a:spLocks noChangeArrowheads="1" noChangeShapeType="1" noTextEdit="1"/>
          </p:cNvSpPr>
          <p:nvPr/>
        </p:nvSpPr>
        <p:spPr bwMode="auto">
          <a:xfrm>
            <a:off x="4572000" y="4443413"/>
            <a:ext cx="368300" cy="468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EG" sz="36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؟</a:t>
            </a:r>
          </a:p>
        </p:txBody>
      </p:sp>
      <p:pic>
        <p:nvPicPr>
          <p:cNvPr id="7" name="صورة 9" descr="HR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62" y="71414"/>
            <a:ext cx="8763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117"/>
          <p:cNvSpPr>
            <a:spLocks noChangeArrowheads="1" noChangeShapeType="1" noTextEdit="1"/>
          </p:cNvSpPr>
          <p:nvPr/>
        </p:nvSpPr>
        <p:spPr bwMode="auto">
          <a:xfrm>
            <a:off x="1752600" y="152400"/>
            <a:ext cx="5638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hangingPunct="0">
              <a:defRPr/>
            </a:pPr>
            <a:endParaRPr lang="ar-EG" sz="6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  <p:cxnSp>
        <p:nvCxnSpPr>
          <p:cNvPr id="4" name="رابط مستقيم 13"/>
          <p:cNvCxnSpPr/>
          <p:nvPr/>
        </p:nvCxnSpPr>
        <p:spPr>
          <a:xfrm rot="10800000">
            <a:off x="0" y="1219200"/>
            <a:ext cx="91440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81200" y="3640138"/>
            <a:ext cx="5761038" cy="534987"/>
          </a:xfrm>
          <a:prstGeom prst="rect">
            <a:avLst/>
          </a:prstGeom>
        </p:spPr>
        <p:txBody>
          <a:bodyPr>
            <a:spAutoFit/>
          </a:bodyPr>
          <a:lstStyle/>
          <a:p>
            <a:pPr lvl="3">
              <a:lnSpc>
                <a:spcPct val="80000"/>
              </a:lnSpc>
              <a:spcBef>
                <a:spcPct val="20000"/>
              </a:spcBef>
              <a:defRPr/>
            </a:pPr>
            <a:endParaRPr lang="ar-SA" sz="3600" b="1" kern="0" dirty="0">
              <a:solidFill>
                <a:srgbClr val="FCF48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  <a:cs typeface="Arial"/>
            </a:endParaRPr>
          </a:p>
        </p:txBody>
      </p:sp>
      <p:pic>
        <p:nvPicPr>
          <p:cNvPr id="5138" name="Picture 9" descr="HRNew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1063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4"/>
          <p:cNvSpPr txBox="1"/>
          <p:nvPr/>
        </p:nvSpPr>
        <p:spPr>
          <a:xfrm>
            <a:off x="1428728" y="285728"/>
            <a:ext cx="7072362" cy="646331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3600" b="1" dirty="0" smtClean="0">
                <a:solidFill>
                  <a:srgbClr val="FFFF66"/>
                </a:solidFill>
                <a:cs typeface="PT Bold Heading" pitchFamily="2" charset="-78"/>
              </a:rPr>
              <a:t>عنـــــاصر المحاضـــــرة </a:t>
            </a:r>
          </a:p>
        </p:txBody>
      </p:sp>
      <p:sp>
        <p:nvSpPr>
          <p:cNvPr id="26" name="شكل بيضاوي 25"/>
          <p:cNvSpPr/>
          <p:nvPr/>
        </p:nvSpPr>
        <p:spPr bwMode="auto">
          <a:xfrm>
            <a:off x="71405" y="6286520"/>
            <a:ext cx="714381" cy="500042"/>
          </a:xfrm>
          <a:prstGeom prst="ellipse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algn="ctr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Arial" pitchFamily="34" charset="0"/>
              </a:rPr>
              <a:t>3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1" name="شكل بيضاوي 30"/>
          <p:cNvSpPr/>
          <p:nvPr/>
        </p:nvSpPr>
        <p:spPr bwMode="auto">
          <a:xfrm>
            <a:off x="8429652" y="4643446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642910" y="5572140"/>
            <a:ext cx="778671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altLang="ar-EG" sz="2600" b="1" dirty="0" smtClean="0">
                <a:solidFill>
                  <a:srgbClr val="FFFF00"/>
                </a:solidFill>
                <a:cs typeface="PT Bold Heading" pitchFamily="2" charset="-78"/>
              </a:rPr>
              <a:t> </a:t>
            </a:r>
          </a:p>
        </p:txBody>
      </p:sp>
      <p:sp>
        <p:nvSpPr>
          <p:cNvPr id="41" name="شكل بيضاوي 40"/>
          <p:cNvSpPr/>
          <p:nvPr/>
        </p:nvSpPr>
        <p:spPr bwMode="auto">
          <a:xfrm>
            <a:off x="8429652" y="5429264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شكل بيضاوي 35"/>
          <p:cNvSpPr/>
          <p:nvPr/>
        </p:nvSpPr>
        <p:spPr bwMode="auto">
          <a:xfrm>
            <a:off x="8429652" y="2000240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شكل بيضاوي 43"/>
          <p:cNvSpPr/>
          <p:nvPr/>
        </p:nvSpPr>
        <p:spPr bwMode="auto">
          <a:xfrm>
            <a:off x="8429652" y="2500306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شكل بيضاوي 45"/>
          <p:cNvSpPr/>
          <p:nvPr/>
        </p:nvSpPr>
        <p:spPr bwMode="auto">
          <a:xfrm>
            <a:off x="8429652" y="3000372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0" name="مجموعة 49"/>
          <p:cNvGrpSpPr/>
          <p:nvPr/>
        </p:nvGrpSpPr>
        <p:grpSpPr>
          <a:xfrm>
            <a:off x="-32" y="1734254"/>
            <a:ext cx="8450502" cy="4052200"/>
            <a:chOff x="-32" y="1571612"/>
            <a:chExt cx="8450502" cy="4052200"/>
          </a:xfrm>
        </p:grpSpPr>
        <p:sp>
          <p:nvSpPr>
            <p:cNvPr id="17" name="مستطيل 16"/>
            <p:cNvSpPr/>
            <p:nvPr/>
          </p:nvSpPr>
          <p:spPr>
            <a:xfrm>
              <a:off x="6000760" y="1571612"/>
              <a:ext cx="2449710" cy="6848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Low" rtl="1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altLang="ar-EG" sz="2800" b="1" dirty="0" smtClean="0">
                  <a:solidFill>
                    <a:schemeClr val="bg1"/>
                  </a:solidFill>
                  <a:cs typeface="PT Bold Heading" pitchFamily="2" charset="-78"/>
                </a:rPr>
                <a:t>مصدر الشائعات </a:t>
              </a:r>
              <a:r>
                <a:rPr lang="ar-EG" altLang="ar-EG" sz="2800" b="1" dirty="0" smtClean="0">
                  <a:solidFill>
                    <a:srgbClr val="FFFF66"/>
                  </a:solidFill>
                  <a:cs typeface="PT Bold Heading" pitchFamily="2" charset="-78"/>
                </a:rPr>
                <a:t>.</a:t>
              </a:r>
            </a:p>
          </p:txBody>
        </p:sp>
        <p:sp>
          <p:nvSpPr>
            <p:cNvPr id="27" name="مستطيل 26"/>
            <p:cNvSpPr/>
            <p:nvPr/>
          </p:nvSpPr>
          <p:spPr>
            <a:xfrm>
              <a:off x="-32" y="3552110"/>
              <a:ext cx="842962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ar-EG" altLang="ar-EG" sz="2800" b="1" dirty="0" smtClean="0">
                  <a:solidFill>
                    <a:schemeClr val="bg1"/>
                  </a:solidFill>
                  <a:cs typeface="PT Bold Heading" pitchFamily="2" charset="-78"/>
                </a:rPr>
                <a:t>أساليب مواجهة الشائعة والحد من تأثيرها </a:t>
              </a:r>
              <a:r>
                <a:rPr lang="ar-EG" altLang="ar-EG" sz="2000" b="1" dirty="0" smtClean="0">
                  <a:solidFill>
                    <a:srgbClr val="FFFFFF"/>
                  </a:solidFill>
                  <a:cs typeface="PT Bold Heading" pitchFamily="2" charset="-78"/>
                </a:rPr>
                <a:t>.  </a:t>
              </a:r>
            </a:p>
          </p:txBody>
        </p:sp>
        <p:sp>
          <p:nvSpPr>
            <p:cNvPr id="39" name="مستطيل 38"/>
            <p:cNvSpPr/>
            <p:nvPr/>
          </p:nvSpPr>
          <p:spPr>
            <a:xfrm>
              <a:off x="-32" y="4337928"/>
              <a:ext cx="842962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ar-EG" altLang="ar-EG" sz="2800" b="1" dirty="0" smtClean="0">
                  <a:solidFill>
                    <a:schemeClr val="bg1">
                      <a:lumMod val="75000"/>
                    </a:schemeClr>
                  </a:solidFill>
                  <a:cs typeface="PT Bold Heading" pitchFamily="2" charset="-78"/>
                </a:rPr>
                <a:t>دور القائد </a:t>
              </a:r>
              <a:r>
                <a:rPr lang="ar-EG" altLang="ar-EG" sz="2800" b="1" dirty="0" err="1" smtClean="0">
                  <a:solidFill>
                    <a:schemeClr val="bg1">
                      <a:lumMod val="75000"/>
                    </a:schemeClr>
                  </a:solidFill>
                  <a:cs typeface="PT Bold Heading" pitchFamily="2" charset="-78"/>
                </a:rPr>
                <a:t>العسكرى</a:t>
              </a:r>
              <a:r>
                <a:rPr lang="ar-EG" altLang="ar-EG" sz="2800" b="1" dirty="0" smtClean="0">
                  <a:solidFill>
                    <a:schemeClr val="bg1">
                      <a:lumMod val="75000"/>
                    </a:schemeClr>
                  </a:solidFill>
                  <a:cs typeface="PT Bold Heading" pitchFamily="2" charset="-78"/>
                </a:rPr>
                <a:t> لمجابهة الشائعات والتحصين ضدها  </a:t>
              </a:r>
              <a:r>
                <a:rPr lang="ar-EG" altLang="ar-EG" sz="2600" b="1" dirty="0" smtClean="0">
                  <a:solidFill>
                    <a:srgbClr val="FFFF66"/>
                  </a:solidFill>
                  <a:cs typeface="PT Bold Heading" pitchFamily="2" charset="-78"/>
                </a:rPr>
                <a:t>. </a:t>
              </a:r>
              <a:r>
                <a:rPr lang="ar-EG" altLang="ar-EG" sz="2600" b="1" dirty="0" smtClean="0">
                  <a:solidFill>
                    <a:srgbClr val="FFFF00"/>
                  </a:solidFill>
                  <a:cs typeface="PT Bold Heading" pitchFamily="2" charset="-78"/>
                </a:rPr>
                <a:t> </a:t>
              </a:r>
            </a:p>
          </p:txBody>
        </p:sp>
        <p:sp>
          <p:nvSpPr>
            <p:cNvPr id="40" name="مستطيل 39"/>
            <p:cNvSpPr/>
            <p:nvPr/>
          </p:nvSpPr>
          <p:spPr>
            <a:xfrm>
              <a:off x="-32" y="5100592"/>
              <a:ext cx="842962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ar-EG" altLang="ar-EG" sz="2800" b="1" dirty="0" smtClean="0">
                  <a:solidFill>
                    <a:schemeClr val="bg1"/>
                  </a:solidFill>
                  <a:cs typeface="PT Bold Heading" pitchFamily="2" charset="-78"/>
                </a:rPr>
                <a:t>دور </a:t>
              </a:r>
              <a:r>
                <a:rPr lang="ar-EG" altLang="ar-EG" sz="2800" b="1" dirty="0" err="1" smtClean="0">
                  <a:solidFill>
                    <a:schemeClr val="bg1"/>
                  </a:solidFill>
                  <a:cs typeface="PT Bold Heading" pitchFamily="2" charset="-78"/>
                </a:rPr>
                <a:t>الجندى</a:t>
              </a:r>
              <a:r>
                <a:rPr lang="ar-EG" altLang="ar-EG" sz="2800" b="1" dirty="0" smtClean="0">
                  <a:solidFill>
                    <a:schemeClr val="bg1"/>
                  </a:solidFill>
                  <a:cs typeface="PT Bold Heading" pitchFamily="2" charset="-78"/>
                </a:rPr>
                <a:t> </a:t>
              </a:r>
              <a:r>
                <a:rPr lang="ar-EG" altLang="ar-EG" sz="2800" b="1" dirty="0" err="1" smtClean="0">
                  <a:solidFill>
                    <a:schemeClr val="bg1"/>
                  </a:solidFill>
                  <a:cs typeface="PT Bold Heading" pitchFamily="2" charset="-78"/>
                </a:rPr>
                <a:t>العسكرى</a:t>
              </a:r>
              <a:r>
                <a:rPr lang="ar-EG" altLang="ar-EG" sz="2800" b="1" dirty="0" smtClean="0">
                  <a:solidFill>
                    <a:schemeClr val="bg1"/>
                  </a:solidFill>
                  <a:cs typeface="PT Bold Heading" pitchFamily="2" charset="-78"/>
                </a:rPr>
                <a:t> لمجابهة الشائعات والتحصين ضدها </a:t>
              </a:r>
              <a:r>
                <a:rPr lang="ar-EG" altLang="ar-EG" sz="2000" b="1" dirty="0" smtClean="0">
                  <a:solidFill>
                    <a:srgbClr val="FFFF66"/>
                  </a:solidFill>
                  <a:cs typeface="PT Bold Heading" pitchFamily="2" charset="-78"/>
                </a:rPr>
                <a:t>. </a:t>
              </a:r>
              <a:r>
                <a:rPr lang="ar-EG" altLang="ar-EG" sz="2000" b="1" dirty="0" smtClean="0">
                  <a:solidFill>
                    <a:srgbClr val="FFFF00"/>
                  </a:solidFill>
                  <a:cs typeface="PT Bold Heading" pitchFamily="2" charset="-78"/>
                </a:rPr>
                <a:t> </a:t>
              </a:r>
            </a:p>
          </p:txBody>
        </p:sp>
        <p:sp>
          <p:nvSpPr>
            <p:cNvPr id="42" name="مستطيل 41"/>
            <p:cNvSpPr/>
            <p:nvPr/>
          </p:nvSpPr>
          <p:spPr>
            <a:xfrm>
              <a:off x="642942" y="2262838"/>
              <a:ext cx="77867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ar-EG" altLang="ar-EG" sz="2800" b="1" dirty="0" smtClean="0">
                  <a:solidFill>
                    <a:schemeClr val="bg1">
                      <a:lumMod val="75000"/>
                    </a:schemeClr>
                  </a:solidFill>
                  <a:cs typeface="PT Bold Heading" pitchFamily="2" charset="-78"/>
                </a:rPr>
                <a:t>أنواع الشائعات </a:t>
              </a:r>
              <a:r>
                <a:rPr lang="ar-EG" altLang="ar-EG" sz="2600" b="1" dirty="0" smtClean="0">
                  <a:solidFill>
                    <a:srgbClr val="FFFF66"/>
                  </a:solidFill>
                  <a:cs typeface="PT Bold Heading" pitchFamily="2" charset="-78"/>
                </a:rPr>
                <a:t>.</a:t>
              </a:r>
              <a:r>
                <a:rPr lang="ar-EG" altLang="ar-EG" sz="2600" b="1" dirty="0" smtClean="0">
                  <a:solidFill>
                    <a:srgbClr val="FFFF00"/>
                  </a:solidFill>
                  <a:cs typeface="PT Bold Heading" pitchFamily="2" charset="-78"/>
                </a:rPr>
                <a:t> </a:t>
              </a:r>
            </a:p>
          </p:txBody>
        </p:sp>
        <p:sp>
          <p:nvSpPr>
            <p:cNvPr id="45" name="مستطيل 44"/>
            <p:cNvSpPr/>
            <p:nvPr/>
          </p:nvSpPr>
          <p:spPr>
            <a:xfrm>
              <a:off x="642910" y="2834342"/>
              <a:ext cx="77867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ar-EG" altLang="ar-EG" sz="2800" b="1" dirty="0" smtClean="0">
                  <a:solidFill>
                    <a:schemeClr val="bg1"/>
                  </a:solidFill>
                  <a:cs typeface="PT Bold Heading" pitchFamily="2" charset="-78"/>
                </a:rPr>
                <a:t>أشهر الشائعات </a:t>
              </a:r>
              <a:r>
                <a:rPr lang="ar-EG" altLang="ar-EG" sz="2600" b="1" dirty="0" smtClean="0">
                  <a:solidFill>
                    <a:srgbClr val="FFFF66"/>
                  </a:solidFill>
                  <a:cs typeface="PT Bold Heading" pitchFamily="2" charset="-78"/>
                </a:rPr>
                <a:t>.</a:t>
              </a:r>
              <a:r>
                <a:rPr lang="ar-EG" altLang="ar-EG" sz="2600" b="1" dirty="0" smtClean="0">
                  <a:solidFill>
                    <a:srgbClr val="FFFF00"/>
                  </a:solidFill>
                  <a:cs typeface="PT Bold Heading" pitchFamily="2" charset="-78"/>
                </a:rPr>
                <a:t> </a:t>
              </a:r>
            </a:p>
          </p:txBody>
        </p:sp>
      </p:grpSp>
      <p:sp>
        <p:nvSpPr>
          <p:cNvPr id="49" name="شكل بيضاوي 48"/>
          <p:cNvSpPr/>
          <p:nvPr/>
        </p:nvSpPr>
        <p:spPr bwMode="auto">
          <a:xfrm>
            <a:off x="8429652" y="3786190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117"/>
          <p:cNvSpPr>
            <a:spLocks noChangeArrowheads="1" noChangeShapeType="1" noTextEdit="1"/>
          </p:cNvSpPr>
          <p:nvPr/>
        </p:nvSpPr>
        <p:spPr bwMode="auto">
          <a:xfrm>
            <a:off x="685800" y="1752600"/>
            <a:ext cx="77724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EG" sz="6600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3315" name="WordArt 117"/>
          <p:cNvSpPr>
            <a:spLocks noChangeArrowheads="1" noChangeShapeType="1" noTextEdit="1"/>
          </p:cNvSpPr>
          <p:nvPr/>
        </p:nvSpPr>
        <p:spPr bwMode="auto">
          <a:xfrm>
            <a:off x="1752600" y="152400"/>
            <a:ext cx="5638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hangingPunct="0">
              <a:defRPr/>
            </a:pPr>
            <a:endParaRPr lang="ar-EG" sz="6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  <p:cxnSp>
        <p:nvCxnSpPr>
          <p:cNvPr id="4" name="رابط مستقيم 13"/>
          <p:cNvCxnSpPr/>
          <p:nvPr/>
        </p:nvCxnSpPr>
        <p:spPr>
          <a:xfrm rot="10800000">
            <a:off x="0" y="1219200"/>
            <a:ext cx="91440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81200" y="3640138"/>
            <a:ext cx="5761038" cy="534987"/>
          </a:xfrm>
          <a:prstGeom prst="rect">
            <a:avLst/>
          </a:prstGeom>
        </p:spPr>
        <p:txBody>
          <a:bodyPr>
            <a:spAutoFit/>
          </a:bodyPr>
          <a:lstStyle/>
          <a:p>
            <a:pPr lvl="3">
              <a:lnSpc>
                <a:spcPct val="80000"/>
              </a:lnSpc>
              <a:spcBef>
                <a:spcPct val="20000"/>
              </a:spcBef>
              <a:defRPr/>
            </a:pPr>
            <a:endParaRPr lang="ar-SA" sz="3600" b="1" kern="0" dirty="0">
              <a:solidFill>
                <a:srgbClr val="FCF48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  <a:cs typeface="Arial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2214546" y="4231899"/>
            <a:ext cx="6370624" cy="59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ar-EG" sz="2500" b="1" dirty="0" smtClean="0">
              <a:solidFill>
                <a:srgbClr val="FFFFFF"/>
              </a:solidFill>
            </a:endParaRPr>
          </a:p>
        </p:txBody>
      </p:sp>
      <p:pic>
        <p:nvPicPr>
          <p:cNvPr id="5138" name="Picture 9" descr="HRNew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1063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4"/>
          <p:cNvSpPr txBox="1"/>
          <p:nvPr/>
        </p:nvSpPr>
        <p:spPr>
          <a:xfrm>
            <a:off x="1357290" y="357166"/>
            <a:ext cx="7072362" cy="646331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3600" b="1" dirty="0" smtClean="0">
                <a:solidFill>
                  <a:srgbClr val="FFFF66"/>
                </a:solidFill>
                <a:cs typeface="PT Bold Heading" pitchFamily="2" charset="-78"/>
              </a:rPr>
              <a:t>مقدمـــة</a:t>
            </a:r>
          </a:p>
        </p:txBody>
      </p:sp>
      <p:sp>
        <p:nvSpPr>
          <p:cNvPr id="20" name="شكل بيضاوي 19"/>
          <p:cNvSpPr/>
          <p:nvPr/>
        </p:nvSpPr>
        <p:spPr bwMode="auto">
          <a:xfrm>
            <a:off x="8685260" y="1500174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شكل بيضاوي 25"/>
          <p:cNvSpPr/>
          <p:nvPr/>
        </p:nvSpPr>
        <p:spPr bwMode="auto">
          <a:xfrm>
            <a:off x="71405" y="6286520"/>
            <a:ext cx="714381" cy="500042"/>
          </a:xfrm>
          <a:prstGeom prst="ellipse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algn="ctr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Arial" pitchFamily="34" charset="0"/>
              </a:rPr>
              <a:t>3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14282" y="1214422"/>
            <a:ext cx="8370888" cy="59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ar-EG" sz="2500" b="1" dirty="0" smtClean="0">
              <a:solidFill>
                <a:srgbClr val="FFFFFF"/>
              </a:solidFill>
            </a:endParaRPr>
          </a:p>
        </p:txBody>
      </p:sp>
      <p:sp>
        <p:nvSpPr>
          <p:cNvPr id="12" name="شكل بيضاوي 11"/>
          <p:cNvSpPr/>
          <p:nvPr/>
        </p:nvSpPr>
        <p:spPr bwMode="auto">
          <a:xfrm>
            <a:off x="8643966" y="3286124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شكل بيضاوي 13"/>
          <p:cNvSpPr/>
          <p:nvPr/>
        </p:nvSpPr>
        <p:spPr bwMode="auto">
          <a:xfrm>
            <a:off x="71406" y="6286520"/>
            <a:ext cx="714381" cy="500042"/>
          </a:xfrm>
          <a:prstGeom prst="ellipse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algn="ctr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Arial" pitchFamily="34" charset="0"/>
              </a:rPr>
              <a:t>4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42844" y="1357298"/>
            <a:ext cx="85011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تعتبر الشائعات من أبرز وأخطر أساليب العمليات النفسية 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إ</a:t>
            </a:r>
            <a:r>
              <a:rPr lang="ar-SA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ستخداما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ً</a:t>
            </a:r>
            <a:r>
              <a:rPr lang="ar-SA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وتأثيراً على الأهداف المخاطبة لكونها تجيب على تساؤلات بأسلوب يرضى جميع </a:t>
            </a:r>
            <a:r>
              <a:rPr lang="ar-SA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ال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إ</a:t>
            </a:r>
            <a:r>
              <a:rPr lang="ar-SA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تجاهات</a:t>
            </a:r>
            <a:r>
              <a:rPr lang="ar-SA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والآراء </a:t>
            </a:r>
            <a:r>
              <a:rPr lang="ar-SA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وبالتال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ى</a:t>
            </a:r>
            <a:r>
              <a:rPr lang="ar-SA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يكون لها التأثير الفعال والمدمر 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/>
            </a:r>
            <a:b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</a:br>
            <a:r>
              <a:rPr lang="ar-SA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على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إتجاهات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/ عواطف / سلوكيات تلك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ال</a:t>
            </a:r>
            <a:r>
              <a:rPr lang="ar-SA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أهداف المخاطبة .</a:t>
            </a:r>
            <a:endParaRPr lang="ar-EG" altLang="ar-EG" sz="2500" b="1" dirty="0" smtClean="0">
              <a:solidFill>
                <a:schemeClr val="bg1"/>
              </a:solidFill>
              <a:cs typeface="PT Bold Heading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14282" y="3160329"/>
            <a:ext cx="83582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ويشهد تاريخ  الحروب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بأن </a:t>
            </a:r>
            <a:r>
              <a:rPr lang="ar-SA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للشائعات دوراً خطيراً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فقد</a:t>
            </a:r>
            <a:r>
              <a:rPr lang="ar-SA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عرفها الإنسان </a:t>
            </a:r>
            <a:r>
              <a:rPr lang="ar-SA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و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إ</a:t>
            </a:r>
            <a:r>
              <a:rPr lang="ar-SA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ستخدمها كأحد أسلحة الحرب النفسية </a:t>
            </a:r>
            <a:r>
              <a:rPr lang="ar-SA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فى</a:t>
            </a:r>
            <a:r>
              <a:rPr lang="ar-SA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صراعاته مع عدوه كما كشفت بحوث عديدة عن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ت</a:t>
            </a:r>
            <a:r>
              <a:rPr lang="ar-SA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أثير الشائعات على الروح المعنوية فقد بينت هذه الدراسات أن الروح المعنويـة العالية ترتبط بزيادة الإنتاج وأن الروح المعنوية المنخفضة ترتبط </a:t>
            </a:r>
            <a:r>
              <a:rPr lang="ar-SA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ب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إ</a:t>
            </a:r>
            <a:r>
              <a:rPr lang="ar-SA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نخفاض</a:t>
            </a:r>
            <a:r>
              <a:rPr lang="ar-SA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إنتاج الفرد فإذا كان العـدو يلجأ 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/>
            </a:r>
            <a:b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</a:br>
            <a:r>
              <a:rPr lang="ar-SA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إلـى تدمير الروح المعنوية لأبناء الوطن بشكل مباشر من خلال نشر الشائعـات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</a:t>
            </a:r>
            <a:r>
              <a:rPr lang="ar-SA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فإنه يستهدف </a:t>
            </a:r>
            <a:r>
              <a:rPr lang="ar-SA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فى</a:t>
            </a:r>
            <a:r>
              <a:rPr lang="ar-SA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حقيقة الأمر التأثير غير المباشر 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/>
            </a:r>
            <a:b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</a:br>
            <a:r>
              <a:rPr lang="ar-SA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على الكفاءة العقلية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</a:t>
            </a:r>
            <a:r>
              <a:rPr lang="ar-SA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والإنتاجية للإنسان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.</a:t>
            </a:r>
            <a:endParaRPr lang="en-US" altLang="ar-EG" sz="2500" b="1" dirty="0" smtClean="0">
              <a:solidFill>
                <a:schemeClr val="bg1"/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رابط مستقيم 13"/>
          <p:cNvCxnSpPr/>
          <p:nvPr/>
        </p:nvCxnSpPr>
        <p:spPr>
          <a:xfrm rot="10800000">
            <a:off x="0" y="1219200"/>
            <a:ext cx="91440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9" descr="HRNew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1063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شكل بيضاوي 12"/>
          <p:cNvSpPr/>
          <p:nvPr/>
        </p:nvSpPr>
        <p:spPr bwMode="auto">
          <a:xfrm>
            <a:off x="71405" y="6286520"/>
            <a:ext cx="714381" cy="500042"/>
          </a:xfrm>
          <a:prstGeom prst="ellipse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algn="ctr"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</a:rPr>
              <a:t>6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9" name="TextBox 4"/>
          <p:cNvSpPr txBox="1"/>
          <p:nvPr/>
        </p:nvSpPr>
        <p:spPr>
          <a:xfrm>
            <a:off x="1357290" y="285728"/>
            <a:ext cx="7072362" cy="646331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altLang="ar-EG" sz="3600" b="1" dirty="0" smtClean="0">
                <a:solidFill>
                  <a:srgbClr val="FFFF66"/>
                </a:solidFill>
                <a:cs typeface="PT Bold Heading" pitchFamily="2" charset="-78"/>
              </a:rPr>
              <a:t>نبذة تاريخية عن الشائعات</a:t>
            </a:r>
            <a:endParaRPr lang="ar-EG" sz="3600" b="1" dirty="0" smtClean="0">
              <a:solidFill>
                <a:srgbClr val="FFFF66"/>
              </a:solidFill>
              <a:cs typeface="PT Bold Heading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14282" y="1428736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EG" altLang="ar-EG" b="1" dirty="0" smtClean="0">
              <a:solidFill>
                <a:schemeClr val="bg1"/>
              </a:solidFill>
              <a:cs typeface="PT Bold Heading" pitchFamily="2" charset="-78"/>
            </a:endParaRPr>
          </a:p>
        </p:txBody>
      </p:sp>
      <p:sp>
        <p:nvSpPr>
          <p:cNvPr id="20" name="شكل بيضاوي 19"/>
          <p:cNvSpPr/>
          <p:nvPr/>
        </p:nvSpPr>
        <p:spPr bwMode="auto">
          <a:xfrm>
            <a:off x="8572528" y="1571612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142844" y="1357298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 eaLnBrk="1" hangingPunct="1">
              <a:lnSpc>
                <a:spcPct val="120000"/>
              </a:lnSpc>
              <a:spcBef>
                <a:spcPct val="50000"/>
              </a:spcBef>
            </a:pPr>
            <a:r>
              <a:rPr lang="ar-SA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على الرغم من أن الشائعة بشكلها ومضمونها تمثل أحد أهم الظواهر </a:t>
            </a:r>
            <a:r>
              <a:rPr lang="ar-SA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ال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إ</a:t>
            </a:r>
            <a:r>
              <a:rPr lang="ar-SA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جتماعية</a:t>
            </a:r>
            <a:r>
              <a:rPr lang="ar-SA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والنفسية للقرن 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الواحد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و</a:t>
            </a:r>
            <a:r>
              <a:rPr lang="ar-SA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العشرين إلا أن جذورها تمتد 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/>
            </a:r>
            <a:b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</a:br>
            <a:r>
              <a:rPr lang="ar-SA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إلى أعم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ـ</a:t>
            </a:r>
            <a:r>
              <a:rPr lang="ar-SA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اق</a:t>
            </a:r>
            <a:r>
              <a:rPr lang="ar-SA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</a:t>
            </a:r>
            <a:r>
              <a:rPr lang="ar-SA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الماض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ى فإنها </a:t>
            </a:r>
            <a:r>
              <a:rPr lang="ar-SA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أثرت على الإنسان والمجتمعات منذ بدء الخليقة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.</a:t>
            </a:r>
            <a:endParaRPr lang="en-US" altLang="ar-EG" sz="2500" b="1" dirty="0" smtClean="0">
              <a:solidFill>
                <a:schemeClr val="bg1"/>
              </a:solidFill>
              <a:cs typeface="PT Bold Heading" pitchFamily="2" charset="-78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71406" y="3429000"/>
            <a:ext cx="8507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>
              <a:defRPr/>
            </a:pPr>
            <a:r>
              <a:rPr lang="ar-SA" altLang="ar-EG" sz="3600" b="1" u="sng" dirty="0" smtClean="0">
                <a:solidFill>
                  <a:srgbClr val="FFFF66"/>
                </a:solidFill>
                <a:latin typeface="+mn-lt"/>
                <a:cs typeface="PT Bold Heading" pitchFamily="2" charset="-78"/>
              </a:rPr>
              <a:t>أول شائع</a:t>
            </a:r>
            <a:r>
              <a:rPr lang="ar-EG" altLang="ar-EG" sz="3600" b="1" u="sng" dirty="0" smtClean="0">
                <a:solidFill>
                  <a:srgbClr val="FFFF66"/>
                </a:solidFill>
                <a:latin typeface="+mn-lt"/>
                <a:cs typeface="PT Bold Heading" pitchFamily="2" charset="-78"/>
              </a:rPr>
              <a:t>ــ</a:t>
            </a:r>
            <a:r>
              <a:rPr lang="ar-SA" altLang="ar-EG" sz="3600" b="1" u="sng" dirty="0" smtClean="0">
                <a:solidFill>
                  <a:srgbClr val="FFFF66"/>
                </a:solidFill>
                <a:latin typeface="+mn-lt"/>
                <a:cs typeface="PT Bold Heading" pitchFamily="2" charset="-78"/>
              </a:rPr>
              <a:t>ة </a:t>
            </a:r>
            <a:r>
              <a:rPr lang="ar-EG" altLang="ar-EG" sz="3600" b="1" u="sng" dirty="0" err="1" smtClean="0">
                <a:solidFill>
                  <a:srgbClr val="FFFF66"/>
                </a:solidFill>
                <a:latin typeface="+mn-lt"/>
                <a:cs typeface="PT Bold Heading" pitchFamily="2" charset="-78"/>
              </a:rPr>
              <a:t>فى</a:t>
            </a:r>
            <a:r>
              <a:rPr lang="ar-EG" altLang="ar-EG" sz="3600" b="1" u="sng" dirty="0" smtClean="0">
                <a:solidFill>
                  <a:srgbClr val="FFFF66"/>
                </a:solidFill>
                <a:latin typeface="+mn-lt"/>
                <a:cs typeface="PT Bold Heading" pitchFamily="2" charset="-78"/>
              </a:rPr>
              <a:t> تاريخ البشرية </a:t>
            </a:r>
            <a:r>
              <a:rPr lang="ar-SA" altLang="ar-EG" sz="3600" b="1" u="sng" dirty="0" smtClean="0">
                <a:solidFill>
                  <a:srgbClr val="FFFF66"/>
                </a:solidFill>
                <a:latin typeface="+mn-lt"/>
                <a:cs typeface="PT Bold Heading" pitchFamily="2" charset="-78"/>
              </a:rPr>
              <a:t>" </a:t>
            </a:r>
            <a:r>
              <a:rPr lang="ar-EG" altLang="ar-EG" sz="3600" b="1" u="sng" dirty="0" smtClean="0">
                <a:solidFill>
                  <a:srgbClr val="FFFF66"/>
                </a:solidFill>
                <a:latin typeface="+mn-lt"/>
                <a:cs typeface="PT Bold Heading" pitchFamily="2" charset="-78"/>
              </a:rPr>
              <a:t>شائعة </a:t>
            </a:r>
            <a:r>
              <a:rPr lang="ar-SA" altLang="ar-EG" sz="3600" b="1" u="sng" dirty="0" smtClean="0">
                <a:solidFill>
                  <a:srgbClr val="FFFF66"/>
                </a:solidFill>
                <a:latin typeface="+mn-lt"/>
                <a:cs typeface="PT Bold Heading" pitchFamily="2" charset="-78"/>
              </a:rPr>
              <a:t>إبلي</a:t>
            </a:r>
            <a:r>
              <a:rPr lang="ar-EG" altLang="ar-EG" sz="3600" b="1" u="sng" dirty="0" smtClean="0">
                <a:solidFill>
                  <a:srgbClr val="FFFF66"/>
                </a:solidFill>
                <a:latin typeface="+mn-lt"/>
                <a:cs typeface="PT Bold Heading" pitchFamily="2" charset="-78"/>
              </a:rPr>
              <a:t>ــ</a:t>
            </a:r>
            <a:r>
              <a:rPr lang="ar-SA" altLang="ar-EG" sz="3600" b="1" u="sng" dirty="0" smtClean="0">
                <a:solidFill>
                  <a:srgbClr val="FFFF66"/>
                </a:solidFill>
                <a:latin typeface="+mn-lt"/>
                <a:cs typeface="PT Bold Heading" pitchFamily="2" charset="-78"/>
              </a:rPr>
              <a:t>س "</a:t>
            </a:r>
            <a:r>
              <a:rPr lang="ar-SA" altLang="ar-EG" sz="3600" b="1" dirty="0" smtClean="0">
                <a:solidFill>
                  <a:srgbClr val="FFFF66"/>
                </a:solidFill>
                <a:latin typeface="+mn-lt"/>
                <a:cs typeface="PT Bold Heading" pitchFamily="2" charset="-78"/>
              </a:rPr>
              <a:t> </a:t>
            </a:r>
            <a:r>
              <a:rPr lang="ar-EG" altLang="ar-EG" sz="3600" b="1" dirty="0" smtClean="0">
                <a:solidFill>
                  <a:srgbClr val="FFFF66"/>
                </a:solidFill>
                <a:latin typeface="+mn-lt"/>
                <a:cs typeface="PT Bold Heading" pitchFamily="2" charset="-78"/>
              </a:rPr>
              <a:t>:</a:t>
            </a:r>
          </a:p>
        </p:txBody>
      </p:sp>
      <p:sp>
        <p:nvSpPr>
          <p:cNvPr id="24" name="شكل بيضاوي 23"/>
          <p:cNvSpPr/>
          <p:nvPr/>
        </p:nvSpPr>
        <p:spPr bwMode="auto">
          <a:xfrm>
            <a:off x="8724928" y="3643314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357158" y="4009574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20000"/>
              </a:lnSpc>
              <a:defRPr/>
            </a:pP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والتى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أخرجت آدم وحواء من </a:t>
            </a:r>
            <a:r>
              <a:rPr lang="ar-SA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الجنة حيث أشاع أن الشجرة </a:t>
            </a:r>
            <a:r>
              <a:rPr lang="ar-SA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التى</a:t>
            </a:r>
            <a:r>
              <a:rPr lang="ar-SA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حرمها الله تعال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ى </a:t>
            </a:r>
            <a:r>
              <a:rPr lang="ar-SA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شجرة الخلد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حتى أكلوا منها فقد </a:t>
            </a:r>
            <a:r>
              <a:rPr lang="ar-SA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حقق إبليس هدفه من ذلك بإخراج 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سيدنا </a:t>
            </a:r>
            <a:r>
              <a:rPr lang="ar-SA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آدم 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علية السلام والسيدة حواء </a:t>
            </a:r>
            <a:r>
              <a:rPr lang="ar-SA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من الجنة حقداً وكراهية لبنى البشر حتى الآن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117"/>
          <p:cNvSpPr>
            <a:spLocks noChangeArrowheads="1" noChangeShapeType="1" noTextEdit="1"/>
          </p:cNvSpPr>
          <p:nvPr/>
        </p:nvSpPr>
        <p:spPr bwMode="auto">
          <a:xfrm>
            <a:off x="1752600" y="152400"/>
            <a:ext cx="5638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hangingPunct="0">
              <a:defRPr/>
            </a:pPr>
            <a:endParaRPr lang="ar-EG" sz="6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  <p:cxnSp>
        <p:nvCxnSpPr>
          <p:cNvPr id="4" name="رابط مستقيم 13"/>
          <p:cNvCxnSpPr/>
          <p:nvPr/>
        </p:nvCxnSpPr>
        <p:spPr>
          <a:xfrm rot="10800000">
            <a:off x="0" y="1219200"/>
            <a:ext cx="91440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81200" y="3640138"/>
            <a:ext cx="5761038" cy="534987"/>
          </a:xfrm>
          <a:prstGeom prst="rect">
            <a:avLst/>
          </a:prstGeom>
        </p:spPr>
        <p:txBody>
          <a:bodyPr>
            <a:spAutoFit/>
          </a:bodyPr>
          <a:lstStyle/>
          <a:p>
            <a:pPr lvl="3">
              <a:lnSpc>
                <a:spcPct val="80000"/>
              </a:lnSpc>
              <a:spcBef>
                <a:spcPct val="20000"/>
              </a:spcBef>
              <a:defRPr/>
            </a:pPr>
            <a:endParaRPr lang="ar-SA" sz="3600" b="1" kern="0" dirty="0">
              <a:solidFill>
                <a:srgbClr val="FCF48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  <a:cs typeface="Arial"/>
            </a:endParaRPr>
          </a:p>
        </p:txBody>
      </p:sp>
      <p:pic>
        <p:nvPicPr>
          <p:cNvPr id="5138" name="Picture 9" descr="HRNew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1063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4"/>
          <p:cNvSpPr txBox="1"/>
          <p:nvPr/>
        </p:nvSpPr>
        <p:spPr>
          <a:xfrm>
            <a:off x="1357290" y="357166"/>
            <a:ext cx="7072362" cy="646331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3600" b="1" dirty="0" smtClean="0">
                <a:solidFill>
                  <a:srgbClr val="FFFF66"/>
                </a:solidFill>
                <a:cs typeface="PT Bold Heading" pitchFamily="2" charset="-78"/>
              </a:rPr>
              <a:t>تعريف الشائعات</a:t>
            </a:r>
          </a:p>
        </p:txBody>
      </p:sp>
      <p:sp>
        <p:nvSpPr>
          <p:cNvPr id="20" name="شكل بيضاوي 19"/>
          <p:cNvSpPr/>
          <p:nvPr/>
        </p:nvSpPr>
        <p:spPr bwMode="auto">
          <a:xfrm>
            <a:off x="8643966" y="1643050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شكل بيضاوي 25"/>
          <p:cNvSpPr/>
          <p:nvPr/>
        </p:nvSpPr>
        <p:spPr bwMode="auto">
          <a:xfrm>
            <a:off x="71405" y="6286520"/>
            <a:ext cx="714381" cy="500042"/>
          </a:xfrm>
          <a:prstGeom prst="ellipse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algn="ctr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Arial" pitchFamily="34" charset="0"/>
              </a:rPr>
              <a:t>5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214282" y="2714620"/>
            <a:ext cx="83708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ar-EG" sz="2400" b="1" dirty="0" smtClean="0">
              <a:solidFill>
                <a:srgbClr val="FFFFFF"/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ويرتبط استخدام الألوان </a:t>
            </a:r>
            <a:r>
              <a:rPr kumimoji="0" lang="ar-SA" sz="1400" b="1" i="0" u="sng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بثلاث تأثيرات هى</a:t>
            </a:r>
            <a:r>
              <a:rPr kumimoji="0" lang="ar-SA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:</a:t>
            </a: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42844" y="1357298"/>
            <a:ext cx="8501122" cy="1775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عبارة قابلة للتصديق لا تطلب برهان أو دليل تنتقل من شخص لآخر </a:t>
            </a:r>
            <a:b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</a:b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عن طريق الكلمة الشفهية أو من خلال وسيلة من وسائل</a:t>
            </a:r>
            <a:b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</a:b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العمليات النفسية .</a:t>
            </a:r>
          </a:p>
        </p:txBody>
      </p:sp>
      <p:sp>
        <p:nvSpPr>
          <p:cNvPr id="22" name="وسيلة شرح على شكل سحابة 21"/>
          <p:cNvSpPr/>
          <p:nvPr/>
        </p:nvSpPr>
        <p:spPr bwMode="auto">
          <a:xfrm>
            <a:off x="1643042" y="3071810"/>
            <a:ext cx="6143668" cy="1500198"/>
          </a:xfrm>
          <a:prstGeom prst="cloudCallout">
            <a:avLst>
              <a:gd name="adj1" fmla="val -7189"/>
              <a:gd name="adj2" fmla="val 75198"/>
            </a:avLst>
          </a:prstGeo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3600" b="1" dirty="0" smtClean="0">
                <a:solidFill>
                  <a:srgbClr val="FF0000"/>
                </a:solidFill>
                <a:cs typeface="PT Bold Heading" pitchFamily="2" charset="-78"/>
              </a:rPr>
              <a:t>ما </a:t>
            </a:r>
            <a:r>
              <a:rPr lang="ar-EG" sz="3600" b="1" dirty="0" err="1" smtClean="0">
                <a:solidFill>
                  <a:srgbClr val="FF0000"/>
                </a:solidFill>
                <a:cs typeface="PT Bold Heading" pitchFamily="2" charset="-78"/>
              </a:rPr>
              <a:t>هى</a:t>
            </a:r>
            <a:r>
              <a:rPr lang="ar-EG" sz="3600" b="1" dirty="0" smtClean="0">
                <a:solidFill>
                  <a:srgbClr val="FF0000"/>
                </a:solidFill>
                <a:cs typeface="PT Bold Heading" pitchFamily="2" charset="-78"/>
              </a:rPr>
              <a:t> وسائل العمليات النفسية ؟ </a:t>
            </a:r>
          </a:p>
        </p:txBody>
      </p:sp>
      <p:pic>
        <p:nvPicPr>
          <p:cNvPr id="13" name="Picture 4" descr="D:\Share-125\اسماء\New folder\اسماء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000636"/>
            <a:ext cx="1928826" cy="16335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9" name="Picture 5" descr="nclex-study-review-pass-guid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5000636"/>
            <a:ext cx="2928958" cy="1643074"/>
          </a:xfrm>
          <a:prstGeom prst="rect">
            <a:avLst/>
          </a:prstGeom>
          <a:solidFill>
            <a:srgbClr val="000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5000636"/>
            <a:ext cx="2000264" cy="162949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رابط مستقيم 13"/>
          <p:cNvCxnSpPr/>
          <p:nvPr/>
        </p:nvCxnSpPr>
        <p:spPr>
          <a:xfrm rot="10800000">
            <a:off x="0" y="1219200"/>
            <a:ext cx="91440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9" descr="HRNew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1063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"/>
          <p:cNvSpPr txBox="1"/>
          <p:nvPr/>
        </p:nvSpPr>
        <p:spPr>
          <a:xfrm>
            <a:off x="1357290" y="285728"/>
            <a:ext cx="7072362" cy="646331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3600" b="1" dirty="0" smtClean="0">
                <a:solidFill>
                  <a:srgbClr val="FFFF00"/>
                </a:solidFill>
                <a:cs typeface="PT Bold Heading" pitchFamily="2" charset="-78"/>
              </a:rPr>
              <a:t>خصائص</a:t>
            </a:r>
            <a:r>
              <a:rPr lang="ar-EG" sz="3600" b="1" dirty="0" smtClean="0">
                <a:solidFill>
                  <a:srgbClr val="FFFF66"/>
                </a:solidFill>
                <a:cs typeface="PT Bold Heading" pitchFamily="2" charset="-78"/>
              </a:rPr>
              <a:t> الشائعات</a:t>
            </a:r>
          </a:p>
        </p:txBody>
      </p:sp>
      <p:sp>
        <p:nvSpPr>
          <p:cNvPr id="13" name="شكل بيضاوي 12"/>
          <p:cNvSpPr/>
          <p:nvPr/>
        </p:nvSpPr>
        <p:spPr bwMode="auto">
          <a:xfrm>
            <a:off x="71405" y="6286520"/>
            <a:ext cx="714381" cy="500042"/>
          </a:xfrm>
          <a:prstGeom prst="ellipse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algn="ctr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Arial" pitchFamily="34" charset="0"/>
              </a:rPr>
              <a:t>7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0" y="1214422"/>
            <a:ext cx="86439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None/>
            </a:pP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تعتمد على الغموض وإخفاء المصدر 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EG" altLang="ar-EG" sz="2500" b="1" dirty="0" smtClean="0">
                <a:solidFill>
                  <a:srgbClr val="FFFF00"/>
                </a:solidFill>
                <a:cs typeface="PT Bold Heading" pitchFamily="2" charset="-78"/>
              </a:rPr>
              <a:t>لا تحتاج لمستوى </a:t>
            </a:r>
            <a:r>
              <a:rPr lang="ar-EG" altLang="ar-EG" sz="2500" b="1" dirty="0" err="1" smtClean="0">
                <a:solidFill>
                  <a:srgbClr val="FFFF00"/>
                </a:solidFill>
                <a:cs typeface="PT Bold Heading" pitchFamily="2" charset="-78"/>
              </a:rPr>
              <a:t>ثقافى</a:t>
            </a:r>
            <a:r>
              <a:rPr lang="ar-EG" altLang="ar-EG" sz="2500" b="1" dirty="0" smtClean="0">
                <a:solidFill>
                  <a:srgbClr val="FFFF00"/>
                </a:solidFill>
                <a:cs typeface="PT Bold Heading" pitchFamily="2" charset="-78"/>
              </a:rPr>
              <a:t> معين 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الإنتشار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السريع 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EG" altLang="ar-EG" sz="2500" b="1" dirty="0" smtClean="0">
                <a:solidFill>
                  <a:srgbClr val="FFFF00"/>
                </a:solidFill>
                <a:cs typeface="PT Bold Heading" pitchFamily="2" charset="-78"/>
              </a:rPr>
              <a:t> .</a:t>
            </a:r>
            <a:r>
              <a:rPr lang="en-US" altLang="ar-EG" sz="2500" b="1" dirty="0" smtClean="0">
                <a:solidFill>
                  <a:srgbClr val="FFFF00"/>
                </a:solidFill>
                <a:cs typeface="PT Bold Heading" pitchFamily="2" charset="-78"/>
              </a:rPr>
              <a:t> </a:t>
            </a:r>
            <a:r>
              <a:rPr lang="ar-EG" altLang="ar-EG" sz="2500" b="1" dirty="0" smtClean="0">
                <a:solidFill>
                  <a:srgbClr val="FFFF00"/>
                </a:solidFill>
                <a:cs typeface="PT Bold Heading" pitchFamily="2" charset="-78"/>
              </a:rPr>
              <a:t>العمليات النفسية </a:t>
            </a:r>
            <a:r>
              <a:rPr lang="en-US" altLang="ar-EG" sz="2500" b="1" dirty="0" smtClean="0">
                <a:solidFill>
                  <a:srgbClr val="FFFF00"/>
                </a:solidFill>
                <a:cs typeface="PT Bold Heading" pitchFamily="2" charset="-78"/>
              </a:rPr>
              <a:t> </a:t>
            </a:r>
            <a:r>
              <a:rPr lang="ar-EG" altLang="ar-EG" sz="2500" b="1" dirty="0" smtClean="0">
                <a:solidFill>
                  <a:srgbClr val="FFFF00"/>
                </a:solidFill>
                <a:cs typeface="PT Bold Heading" pitchFamily="2" charset="-78"/>
              </a:rPr>
              <a:t> تستخدم من قبل المخططين </a:t>
            </a:r>
            <a:r>
              <a:rPr lang="ar-EG" altLang="ar-EG" sz="2500" b="1" dirty="0" err="1" smtClean="0">
                <a:solidFill>
                  <a:srgbClr val="FFFF00"/>
                </a:solidFill>
                <a:cs typeface="PT Bold Heading" pitchFamily="2" charset="-78"/>
              </a:rPr>
              <a:t>فى</a:t>
            </a:r>
            <a:r>
              <a:rPr lang="ar-EG" altLang="ar-EG" sz="2500" b="1" dirty="0" smtClean="0">
                <a:solidFill>
                  <a:srgbClr val="FFFF00"/>
                </a:solidFill>
                <a:cs typeface="PT Bold Heading" pitchFamily="2" charset="-78"/>
              </a:rPr>
              <a:t> جميع مراحل</a:t>
            </a:r>
          </a:p>
          <a:p>
            <a:pPr algn="r">
              <a:lnSpc>
                <a:spcPct val="150000"/>
              </a:lnSpc>
              <a:buNone/>
            </a:pP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تستخدم كافة وسائل العمليات النفسية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فى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نشرها .</a:t>
            </a:r>
          </a:p>
          <a:p>
            <a:pPr algn="r">
              <a:lnSpc>
                <a:spcPct val="150000"/>
              </a:lnSpc>
              <a:buNone/>
            </a:pPr>
            <a:r>
              <a:rPr lang="ar-EG" altLang="ar-EG" sz="2500" b="1" dirty="0" smtClean="0">
                <a:solidFill>
                  <a:srgbClr val="FFFF00"/>
                </a:solidFill>
                <a:cs typeface="PT Bold Heading" pitchFamily="2" charset="-78"/>
              </a:rPr>
              <a:t>تعتمد على </a:t>
            </a:r>
            <a:r>
              <a:rPr lang="ar-EG" altLang="ar-EG" sz="2500" b="1" dirty="0" err="1" smtClean="0">
                <a:solidFill>
                  <a:srgbClr val="FFFF00"/>
                </a:solidFill>
                <a:cs typeface="PT Bold Heading" pitchFamily="2" charset="-78"/>
              </a:rPr>
              <a:t>إستغلال</a:t>
            </a:r>
            <a:r>
              <a:rPr lang="ar-EG" altLang="ar-EG" sz="2500" b="1" dirty="0" smtClean="0">
                <a:solidFill>
                  <a:srgbClr val="FFFF00"/>
                </a:solidFill>
                <a:cs typeface="PT Bold Heading" pitchFamily="2" charset="-78"/>
              </a:rPr>
              <a:t> </a:t>
            </a:r>
            <a:r>
              <a:rPr lang="ar-EG" altLang="ar-EG" sz="2500" b="1" dirty="0" err="1" smtClean="0">
                <a:solidFill>
                  <a:srgbClr val="FFFF00"/>
                </a:solidFill>
                <a:cs typeface="PT Bold Heading" pitchFamily="2" charset="-78"/>
              </a:rPr>
              <a:t>الإحتياجات</a:t>
            </a:r>
            <a:r>
              <a:rPr lang="ar-EG" altLang="ar-EG" sz="2500" b="1" dirty="0" smtClean="0">
                <a:solidFill>
                  <a:srgbClr val="FFFF00"/>
                </a:solidFill>
                <a:cs typeface="PT Bold Heading" pitchFamily="2" charset="-78"/>
              </a:rPr>
              <a:t> الأساسية للجماهير 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إعتماد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المخطط على شخصيات معينة لها ميل لحب الظهور والعلم ببواطن الأمور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فى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نقلها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وإنتشارها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.</a:t>
            </a:r>
            <a:endParaRPr lang="ar-EG" dirty="0">
              <a:solidFill>
                <a:srgbClr val="FFFF00"/>
              </a:solidFill>
            </a:endParaRPr>
          </a:p>
        </p:txBody>
      </p:sp>
      <p:sp>
        <p:nvSpPr>
          <p:cNvPr id="16" name="شكل بيضاوي 15"/>
          <p:cNvSpPr/>
          <p:nvPr/>
        </p:nvSpPr>
        <p:spPr bwMode="auto">
          <a:xfrm>
            <a:off x="8643966" y="1500174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شكل بيضاوي 16"/>
          <p:cNvSpPr/>
          <p:nvPr/>
        </p:nvSpPr>
        <p:spPr bwMode="auto">
          <a:xfrm>
            <a:off x="8643966" y="2000240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شكل بيضاوي 17"/>
          <p:cNvSpPr/>
          <p:nvPr/>
        </p:nvSpPr>
        <p:spPr bwMode="auto">
          <a:xfrm>
            <a:off x="8643966" y="2571744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شكل بيضاوي 18"/>
          <p:cNvSpPr/>
          <p:nvPr/>
        </p:nvSpPr>
        <p:spPr bwMode="auto">
          <a:xfrm>
            <a:off x="8643966" y="3143248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شكل بيضاوي 19"/>
          <p:cNvSpPr/>
          <p:nvPr/>
        </p:nvSpPr>
        <p:spPr bwMode="auto">
          <a:xfrm>
            <a:off x="8643966" y="3714752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شكل بيضاوي 20"/>
          <p:cNvSpPr/>
          <p:nvPr/>
        </p:nvSpPr>
        <p:spPr bwMode="auto">
          <a:xfrm>
            <a:off x="8643966" y="4357694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شكل بيضاوي 21"/>
          <p:cNvSpPr/>
          <p:nvPr/>
        </p:nvSpPr>
        <p:spPr bwMode="auto">
          <a:xfrm>
            <a:off x="8643966" y="4857760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285860"/>
            <a:ext cx="2784463" cy="1786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نجمة ذات 5 نقاط 22">
            <a:hlinkClick r:id="rId4" action="ppaction://hlinkfile"/>
          </p:cNvPr>
          <p:cNvSpPr/>
          <p:nvPr/>
        </p:nvSpPr>
        <p:spPr bwMode="auto">
          <a:xfrm>
            <a:off x="3786182" y="1428736"/>
            <a:ext cx="428628" cy="35719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dirty="0" smtClean="0">
              <a:solidFill>
                <a:srgbClr val="FF0000"/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117"/>
          <p:cNvSpPr>
            <a:spLocks noChangeArrowheads="1" noChangeShapeType="1" noTextEdit="1"/>
          </p:cNvSpPr>
          <p:nvPr/>
        </p:nvSpPr>
        <p:spPr bwMode="auto">
          <a:xfrm>
            <a:off x="1752600" y="152400"/>
            <a:ext cx="5638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hangingPunct="0">
              <a:defRPr/>
            </a:pPr>
            <a:endParaRPr lang="ar-EG" sz="6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  <p:cxnSp>
        <p:nvCxnSpPr>
          <p:cNvPr id="4" name="رابط مستقيم 13"/>
          <p:cNvCxnSpPr/>
          <p:nvPr/>
        </p:nvCxnSpPr>
        <p:spPr>
          <a:xfrm rot="10800000">
            <a:off x="0" y="1219200"/>
            <a:ext cx="91440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81200" y="3640138"/>
            <a:ext cx="5761038" cy="534987"/>
          </a:xfrm>
          <a:prstGeom prst="rect">
            <a:avLst/>
          </a:prstGeom>
        </p:spPr>
        <p:txBody>
          <a:bodyPr>
            <a:spAutoFit/>
          </a:bodyPr>
          <a:lstStyle/>
          <a:p>
            <a:pPr lvl="3">
              <a:lnSpc>
                <a:spcPct val="80000"/>
              </a:lnSpc>
              <a:spcBef>
                <a:spcPct val="20000"/>
              </a:spcBef>
              <a:defRPr/>
            </a:pPr>
            <a:endParaRPr lang="ar-SA" sz="3600" b="1" kern="0" dirty="0">
              <a:solidFill>
                <a:srgbClr val="FCF48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  <a:cs typeface="Arial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2214546" y="4231899"/>
            <a:ext cx="6370624" cy="59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ar-EG" sz="2500" b="1" dirty="0" smtClean="0">
              <a:solidFill>
                <a:srgbClr val="FFFFFF"/>
              </a:solidFill>
            </a:endParaRPr>
          </a:p>
        </p:txBody>
      </p:sp>
      <p:pic>
        <p:nvPicPr>
          <p:cNvPr id="5138" name="Picture 9" descr="HRNew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1063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4"/>
          <p:cNvSpPr txBox="1"/>
          <p:nvPr/>
        </p:nvSpPr>
        <p:spPr>
          <a:xfrm>
            <a:off x="1357290" y="357166"/>
            <a:ext cx="7072362" cy="646331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3600" b="1" dirty="0" smtClean="0">
                <a:solidFill>
                  <a:srgbClr val="FFFF66"/>
                </a:solidFill>
                <a:cs typeface="PT Bold Heading" pitchFamily="2" charset="-78"/>
              </a:rPr>
              <a:t>التفسيرات النفسية للشائعة</a:t>
            </a:r>
          </a:p>
        </p:txBody>
      </p:sp>
      <p:sp>
        <p:nvSpPr>
          <p:cNvPr id="26" name="شكل بيضاوي 25"/>
          <p:cNvSpPr/>
          <p:nvPr/>
        </p:nvSpPr>
        <p:spPr bwMode="auto">
          <a:xfrm>
            <a:off x="71405" y="6286520"/>
            <a:ext cx="714381" cy="500042"/>
          </a:xfrm>
          <a:prstGeom prst="ellipse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algn="ctr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Arial" pitchFamily="34" charset="0"/>
              </a:rPr>
              <a:t>3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14282" y="1214422"/>
            <a:ext cx="8370888" cy="59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ar-EG" sz="2500" b="1" dirty="0" smtClean="0">
              <a:solidFill>
                <a:srgbClr val="FFFFFF"/>
              </a:solidFill>
            </a:endParaRPr>
          </a:p>
        </p:txBody>
      </p:sp>
      <p:sp>
        <p:nvSpPr>
          <p:cNvPr id="12" name="شكل بيضاوي 11"/>
          <p:cNvSpPr/>
          <p:nvPr/>
        </p:nvSpPr>
        <p:spPr bwMode="auto">
          <a:xfrm>
            <a:off x="8643966" y="2143116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شكل بيضاوي 13"/>
          <p:cNvSpPr/>
          <p:nvPr/>
        </p:nvSpPr>
        <p:spPr bwMode="auto">
          <a:xfrm>
            <a:off x="71406" y="6286520"/>
            <a:ext cx="714381" cy="500042"/>
          </a:xfrm>
          <a:prstGeom prst="ellipse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algn="ctr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Arial" pitchFamily="34" charset="0"/>
              </a:rPr>
              <a:t>4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14282" y="2071678"/>
            <a:ext cx="83582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يفسر أصحاب مدرسة التحليل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النفسى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أن الشائعة تكشف عن محتويات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اللاوعى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الجماعى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بصورة ملتوية عن طريق بعض الحيل النفسية كالإسقاط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و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تنجح الشائعة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فى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قوة تأثيرها حين تكون قادرة على تحريك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كوامن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اللاوعى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والإنفعالات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المكبوته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.</a:t>
            </a:r>
            <a:endParaRPr lang="en-US" altLang="ar-EG" sz="2500" b="1" dirty="0" smtClean="0">
              <a:solidFill>
                <a:schemeClr val="bg1"/>
              </a:solidFill>
              <a:cs typeface="PT Bold Heading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286380" y="1428736"/>
            <a:ext cx="3571900" cy="523220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EG" altLang="ar-EG" sz="2800" b="1" dirty="0" smtClean="0">
                <a:solidFill>
                  <a:srgbClr val="FFFF00"/>
                </a:solidFill>
                <a:cs typeface="PT Bold Heading" pitchFamily="2" charset="-78"/>
              </a:rPr>
              <a:t>مدرسة التحليل </a:t>
            </a:r>
            <a:r>
              <a:rPr lang="ar-EG" altLang="ar-EG" sz="2800" b="1" dirty="0" err="1" smtClean="0">
                <a:solidFill>
                  <a:srgbClr val="FFFF00"/>
                </a:solidFill>
                <a:cs typeface="PT Bold Heading" pitchFamily="2" charset="-78"/>
              </a:rPr>
              <a:t>النفسى</a:t>
            </a:r>
            <a:r>
              <a:rPr lang="ar-EG" altLang="ar-EG" sz="2800" b="1" dirty="0" smtClean="0">
                <a:solidFill>
                  <a:srgbClr val="FFFF00"/>
                </a:solidFill>
                <a:cs typeface="PT Bold Heading" pitchFamily="2" charset="-78"/>
              </a:rPr>
              <a:t> </a:t>
            </a:r>
            <a:endParaRPr lang="en-US" altLang="ar-EG" sz="2800" b="1" dirty="0" smtClean="0">
              <a:solidFill>
                <a:srgbClr val="FFFF00"/>
              </a:solidFill>
              <a:cs typeface="PT Bold Heading" pitchFamily="2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6429388" y="4191664"/>
            <a:ext cx="2428892" cy="523220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EG" altLang="ar-EG" sz="2800" b="1" dirty="0" smtClean="0">
                <a:solidFill>
                  <a:srgbClr val="FFFF00"/>
                </a:solidFill>
                <a:cs typeface="PT Bold Heading" pitchFamily="2" charset="-78"/>
              </a:rPr>
              <a:t>المدرسة المعرفية </a:t>
            </a:r>
            <a:endParaRPr lang="en-US" altLang="ar-EG" sz="2800" b="1" dirty="0" smtClean="0">
              <a:solidFill>
                <a:srgbClr val="FFFF00"/>
              </a:solidFill>
              <a:cs typeface="PT Bold Heading" pitchFamily="2" charset="-78"/>
            </a:endParaRPr>
          </a:p>
        </p:txBody>
      </p:sp>
      <p:sp>
        <p:nvSpPr>
          <p:cNvPr id="23" name="شكل بيضاوي 22"/>
          <p:cNvSpPr/>
          <p:nvPr/>
        </p:nvSpPr>
        <p:spPr bwMode="auto">
          <a:xfrm>
            <a:off x="8643966" y="4929198"/>
            <a:ext cx="285752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214282" y="4842088"/>
            <a:ext cx="83582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أصحاب المدرسة المعرفية يُرجعون الشائعة إلى عدم الوضوح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المعرفى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فكلما كانت الأمور ضبابية وملتبسة كلما كان الجو مهيئاً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لإنتشار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الشائعات ويرى أصحاب "فكرة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الإحتياجات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" أن الشائعة تحقق لأصحابها إشباع </a:t>
            </a:r>
            <a:r>
              <a:rPr lang="ar-EG" altLang="ar-EG" sz="2500" b="1" dirty="0" err="1" smtClean="0">
                <a:solidFill>
                  <a:schemeClr val="bg1"/>
                </a:solidFill>
                <a:cs typeface="PT Bold Heading" pitchFamily="2" charset="-78"/>
              </a:rPr>
              <a:t>إحتياجات</a:t>
            </a:r>
            <a:r>
              <a:rPr lang="ar-EG" altLang="ar-EG" sz="2500" b="1" dirty="0" smtClean="0">
                <a:solidFill>
                  <a:schemeClr val="bg1"/>
                </a:solidFill>
                <a:cs typeface="PT Bold Heading" pitchFamily="2" charset="-78"/>
              </a:rPr>
              <a:t> غير مُشبعة .</a:t>
            </a:r>
            <a:endParaRPr lang="en-US" altLang="ar-EG" sz="2500" b="1" dirty="0" smtClean="0">
              <a:solidFill>
                <a:schemeClr val="bg1"/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تصميم افتراضي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rgbClr val="00FF99"/>
            </a:solidFill>
            <a:cs typeface="PT Bold Heading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تصميم افتراضي 3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1.53290.0"/>
</version>
</file>

<file path=customXml/itemProps1.xml><?xml version="1.0" encoding="utf-8"?>
<ds:datastoreItem xmlns:ds="http://schemas.openxmlformats.org/officeDocument/2006/customXml" ds:itemID="{5184FDC6-DA77-4304-88C2-CC54C6EB436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12774</TotalTime>
  <Words>1223</Words>
  <Application>Microsoft Office PowerPoint</Application>
  <PresentationFormat>عرض على الشاشة (3:4)‏</PresentationFormat>
  <Paragraphs>265</Paragraphs>
  <Slides>31</Slides>
  <Notes>17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2" baseType="lpstr">
      <vt:lpstr>تصميم افتراضي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a_eid</cp:lastModifiedBy>
  <cp:revision>2339</cp:revision>
  <cp:lastPrinted>1601-01-01T00:00:00Z</cp:lastPrinted>
  <dcterms:created xsi:type="dcterms:W3CDTF">1601-01-01T00:00:00Z</dcterms:created>
  <dcterms:modified xsi:type="dcterms:W3CDTF">2018-04-01T07:47:53Z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